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46" r:id="rId1"/>
  </p:sldMasterIdLst>
  <p:notesMasterIdLst>
    <p:notesMasterId r:id="rId39"/>
  </p:notesMasterIdLst>
  <p:handoutMasterIdLst>
    <p:handoutMasterId r:id="rId40"/>
  </p:handoutMasterIdLst>
  <p:sldIdLst>
    <p:sldId id="257" r:id="rId2"/>
    <p:sldId id="259" r:id="rId3"/>
    <p:sldId id="280" r:id="rId4"/>
    <p:sldId id="258" r:id="rId5"/>
    <p:sldId id="260" r:id="rId6"/>
    <p:sldId id="261" r:id="rId7"/>
    <p:sldId id="262" r:id="rId8"/>
    <p:sldId id="264" r:id="rId9"/>
    <p:sldId id="265" r:id="rId10"/>
    <p:sldId id="266" r:id="rId11"/>
    <p:sldId id="282" r:id="rId12"/>
    <p:sldId id="283" r:id="rId13"/>
    <p:sldId id="284" r:id="rId14"/>
    <p:sldId id="285" r:id="rId15"/>
    <p:sldId id="273" r:id="rId16"/>
    <p:sldId id="269" r:id="rId17"/>
    <p:sldId id="271" r:id="rId18"/>
    <p:sldId id="272" r:id="rId19"/>
    <p:sldId id="274" r:id="rId20"/>
    <p:sldId id="275" r:id="rId21"/>
    <p:sldId id="287" r:id="rId22"/>
    <p:sldId id="276" r:id="rId23"/>
    <p:sldId id="277" r:id="rId24"/>
    <p:sldId id="278" r:id="rId25"/>
    <p:sldId id="279" r:id="rId26"/>
    <p:sldId id="296" r:id="rId27"/>
    <p:sldId id="289" r:id="rId28"/>
    <p:sldId id="290" r:id="rId29"/>
    <p:sldId id="291" r:id="rId30"/>
    <p:sldId id="292" r:id="rId31"/>
    <p:sldId id="293" r:id="rId32"/>
    <p:sldId id="294" r:id="rId33"/>
    <p:sldId id="295" r:id="rId34"/>
    <p:sldId id="299" r:id="rId35"/>
    <p:sldId id="300" r:id="rId36"/>
    <p:sldId id="302" r:id="rId37"/>
    <p:sldId id="303" r:id="rId38"/>
  </p:sldIdLst>
  <p:sldSz cx="12192000" cy="6858000"/>
  <p:notesSz cx="6858000" cy="9144000"/>
  <p:defaultTextStyle>
    <a:defPPr algn="r" rtl="1">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notesViewPr>
    <p:cSldViewPr snapToGrid="0">
      <p:cViewPr varScale="1">
        <p:scale>
          <a:sx n="123" d="100"/>
          <a:sy n="123" d="100"/>
        </p:scale>
        <p:origin x="497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1BF7-A971-4E61-A22A-B277DD8BFA80}" type="doc">
      <dgm:prSet loTypeId="urn:microsoft.com/office/officeart/2018/2/layout/IconLabelDescriptionList" loCatId="icon" qsTypeId="urn:microsoft.com/office/officeart/2005/8/quickstyle/simple1" qsCatId="simple" csTypeId="urn:microsoft.com/office/officeart/2005/8/colors/accent1_3" csCatId="accent1" phldr="1"/>
      <dgm:spPr/>
      <dgm:t>
        <a:bodyPr/>
        <a:lstStyle/>
        <a:p>
          <a:endParaRPr lang="en-US"/>
        </a:p>
      </dgm:t>
    </dgm:pt>
    <dgm:pt modelId="{0057C57D-2E3E-4C6D-AC79-0379A468F18B}">
      <dgm:prSet/>
      <dgm:spPr>
        <a:xfrm>
          <a:off x="502987" y="2135763"/>
          <a:ext cx="4320000" cy="648000"/>
        </a:xfrm>
        <a:prstGeom prst="rect">
          <a:avLst/>
        </a:prstGeom>
      </dgm:spPr>
      <dgm:t>
        <a:bodyPr/>
        <a:lstStyle/>
        <a:p>
          <a:pPr>
            <a:lnSpc>
              <a:spcPct val="100000"/>
            </a:lnSpc>
            <a:defRPr b="1"/>
          </a:pPr>
          <a:r>
            <a:rPr lang="en-US" b="1">
              <a:latin typeface="Aptos" panose="02110004020202020204"/>
              <a:ea typeface="+mn-ea"/>
              <a:cs typeface="+mn-cs"/>
            </a:rPr>
            <a:t>We Have Used AutoGluon to select our machine learning model.</a:t>
          </a:r>
        </a:p>
      </dgm:t>
    </dgm:pt>
    <dgm:pt modelId="{7E1AB281-F7CD-42F3-8F43-050A5B0DB8BD}" type="parTrans" cxnId="{DA25EF87-0B84-40C2-9C6E-169BD6165557}">
      <dgm:prSet/>
      <dgm:spPr/>
      <dgm:t>
        <a:bodyPr/>
        <a:lstStyle/>
        <a:p>
          <a:endParaRPr lang="en-US"/>
        </a:p>
      </dgm:t>
    </dgm:pt>
    <dgm:pt modelId="{00B9E6DA-639F-4A1E-B384-F58C9247CAAB}" type="sibTrans" cxnId="{DA25EF87-0B84-40C2-9C6E-169BD6165557}">
      <dgm:prSet/>
      <dgm:spPr/>
      <dgm:t>
        <a:bodyPr/>
        <a:lstStyle/>
        <a:p>
          <a:endParaRPr lang="en-US"/>
        </a:p>
      </dgm:t>
    </dgm:pt>
    <dgm:pt modelId="{FFCBA91B-69BA-4744-B9D2-37C81A168DF6}">
      <dgm:prSet/>
      <dgm:spPr>
        <a:xfrm>
          <a:off x="5578987" y="2135763"/>
          <a:ext cx="4320000" cy="648000"/>
        </a:xfrm>
        <a:prstGeom prst="rect">
          <a:avLst/>
        </a:prstGeom>
      </dgm:spPr>
      <dgm:t>
        <a:bodyPr/>
        <a:lstStyle/>
        <a:p>
          <a:pPr>
            <a:lnSpc>
              <a:spcPct val="100000"/>
            </a:lnSpc>
            <a:defRPr b="1"/>
          </a:pPr>
          <a:r>
            <a:rPr lang="en-US" b="1">
              <a:latin typeface="Aptos" panose="02110004020202020204"/>
              <a:ea typeface="+mn-ea"/>
              <a:cs typeface="+mn-cs"/>
            </a:rPr>
            <a:t>AutoGluon Configurations:</a:t>
          </a:r>
        </a:p>
      </dgm:t>
    </dgm:pt>
    <dgm:pt modelId="{3C079C22-0023-4350-A58C-96198F299777}" type="parTrans" cxnId="{DB7B704B-D6C9-4B58-A7C7-D5F34904BB5A}">
      <dgm:prSet/>
      <dgm:spPr/>
      <dgm:t>
        <a:bodyPr/>
        <a:lstStyle/>
        <a:p>
          <a:endParaRPr lang="en-US"/>
        </a:p>
      </dgm:t>
    </dgm:pt>
    <dgm:pt modelId="{F093E980-B522-4E35-B84F-DEDFF876C340}" type="sibTrans" cxnId="{DB7B704B-D6C9-4B58-A7C7-D5F34904BB5A}">
      <dgm:prSet/>
      <dgm:spPr/>
      <dgm:t>
        <a:bodyPr/>
        <a:lstStyle/>
        <a:p>
          <a:endParaRPr lang="en-US"/>
        </a:p>
      </dgm:t>
    </dgm:pt>
    <dgm:pt modelId="{589AAD02-AE18-4BD3-922B-C233A496D1A2}">
      <dgm:prSet/>
      <dgm:spPr>
        <a:xfrm>
          <a:off x="5578987" y="2851681"/>
          <a:ext cx="4320000" cy="1021914"/>
        </a:xfrm>
        <a:prstGeom prst="rect">
          <a:avLst/>
        </a:prstGeom>
      </dgm:spPr>
      <dgm:t>
        <a:bodyPr/>
        <a:lstStyle/>
        <a:p>
          <a:pPr>
            <a:lnSpc>
              <a:spcPct val="100000"/>
            </a:lnSpc>
          </a:pPr>
          <a:r>
            <a:rPr lang="en-US" b="1">
              <a:latin typeface="Aptos" panose="02110004020202020204"/>
              <a:ea typeface="+mn-ea"/>
              <a:cs typeface="+mn-cs"/>
            </a:rPr>
            <a:t>Best Quality:</a:t>
          </a:r>
          <a:r>
            <a:rPr lang="en-US">
              <a:latin typeface="Aptos" panose="02110004020202020204"/>
              <a:ea typeface="+mn-ea"/>
              <a:cs typeface="+mn-cs"/>
            </a:rPr>
            <a:t> Automatically selects the best-performing model.</a:t>
          </a:r>
        </a:p>
      </dgm:t>
    </dgm:pt>
    <dgm:pt modelId="{8F54122A-DDBF-4657-8A20-3B1E10E9EDBE}" type="parTrans" cxnId="{DB064F9A-A1E6-4FAF-9A31-121319300180}">
      <dgm:prSet/>
      <dgm:spPr/>
      <dgm:t>
        <a:bodyPr/>
        <a:lstStyle/>
        <a:p>
          <a:endParaRPr lang="en-US"/>
        </a:p>
      </dgm:t>
    </dgm:pt>
    <dgm:pt modelId="{61574283-6824-496C-9385-0CEA9D78DE6B}" type="sibTrans" cxnId="{DB064F9A-A1E6-4FAF-9A31-121319300180}">
      <dgm:prSet/>
      <dgm:spPr/>
      <dgm:t>
        <a:bodyPr/>
        <a:lstStyle/>
        <a:p>
          <a:endParaRPr lang="en-US"/>
        </a:p>
      </dgm:t>
    </dgm:pt>
    <dgm:pt modelId="{8DE0D9FE-54A1-4965-B2A1-8D91AB8EA242}">
      <dgm:prSet/>
      <dgm:spPr>
        <a:xfrm>
          <a:off x="5578987" y="2851681"/>
          <a:ext cx="4320000" cy="1021914"/>
        </a:xfrm>
        <a:prstGeom prst="rect">
          <a:avLst/>
        </a:prstGeom>
      </dgm:spPr>
      <dgm:t>
        <a:bodyPr/>
        <a:lstStyle/>
        <a:p>
          <a:pPr>
            <a:lnSpc>
              <a:spcPct val="100000"/>
            </a:lnSpc>
          </a:pPr>
          <a:r>
            <a:rPr lang="en-US" b="1">
              <a:latin typeface="Aptos" panose="02110004020202020204"/>
              <a:ea typeface="+mn-ea"/>
              <a:cs typeface="+mn-cs"/>
            </a:rPr>
            <a:t>Auto Stack:</a:t>
          </a:r>
          <a:r>
            <a:rPr lang="en-US">
              <a:latin typeface="Aptos" panose="02110004020202020204"/>
              <a:ea typeface="+mn-ea"/>
              <a:cs typeface="+mn-cs"/>
            </a:rPr>
            <a:t> Enhances model performance through automated stacking.</a:t>
          </a:r>
        </a:p>
      </dgm:t>
    </dgm:pt>
    <dgm:pt modelId="{1F571C4E-3984-4241-87F3-522F4452BE7E}" type="parTrans" cxnId="{1E3F2F3D-A8AC-40C6-871B-BEAABC502AFA}">
      <dgm:prSet/>
      <dgm:spPr/>
      <dgm:t>
        <a:bodyPr/>
        <a:lstStyle/>
        <a:p>
          <a:endParaRPr lang="en-US"/>
        </a:p>
      </dgm:t>
    </dgm:pt>
    <dgm:pt modelId="{D352EC2F-399B-431D-8A79-73358586A992}" type="sibTrans" cxnId="{1E3F2F3D-A8AC-40C6-871B-BEAABC502AFA}">
      <dgm:prSet/>
      <dgm:spPr/>
      <dgm:t>
        <a:bodyPr/>
        <a:lstStyle/>
        <a:p>
          <a:endParaRPr lang="en-US"/>
        </a:p>
      </dgm:t>
    </dgm:pt>
    <dgm:pt modelId="{AE7B56EE-E394-48D7-976C-7982B3011208}" type="pres">
      <dgm:prSet presAssocID="{FF3C1BF7-A971-4E61-A22A-B277DD8BFA80}" presName="root" presStyleCnt="0">
        <dgm:presLayoutVars>
          <dgm:dir/>
          <dgm:resizeHandles val="exact"/>
        </dgm:presLayoutVars>
      </dgm:prSet>
      <dgm:spPr/>
    </dgm:pt>
    <dgm:pt modelId="{D5C8692E-5E55-4BA5-817C-468968D6B9F1}" type="pres">
      <dgm:prSet presAssocID="{0057C57D-2E3E-4C6D-AC79-0379A468F18B}" presName="compNode" presStyleCnt="0"/>
      <dgm:spPr/>
    </dgm:pt>
    <dgm:pt modelId="{5EC954B8-7A80-44D5-8B88-FEF8E735013D}" type="pres">
      <dgm:prSet presAssocID="{0057C57D-2E3E-4C6D-AC79-0379A468F18B}" presName="iconRect" presStyleLbl="node1" presStyleIdx="0" presStyleCnt="2"/>
      <dgm:spPr>
        <a:xfrm>
          <a:off x="502987" y="47774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ED57B790-FFB8-43AC-83BE-034B6074FFD8}" type="pres">
      <dgm:prSet presAssocID="{0057C57D-2E3E-4C6D-AC79-0379A468F18B}" presName="iconSpace" presStyleCnt="0"/>
      <dgm:spPr/>
    </dgm:pt>
    <dgm:pt modelId="{703FC8F3-C17C-4008-9990-29D5208EBAB1}" type="pres">
      <dgm:prSet presAssocID="{0057C57D-2E3E-4C6D-AC79-0379A468F18B}" presName="parTx" presStyleLbl="revTx" presStyleIdx="0" presStyleCnt="4">
        <dgm:presLayoutVars>
          <dgm:chMax val="0"/>
          <dgm:chPref val="0"/>
        </dgm:presLayoutVars>
      </dgm:prSet>
      <dgm:spPr/>
    </dgm:pt>
    <dgm:pt modelId="{368B2F8A-35DA-44A9-A2F8-5257F50543BF}" type="pres">
      <dgm:prSet presAssocID="{0057C57D-2E3E-4C6D-AC79-0379A468F18B}" presName="txSpace" presStyleCnt="0"/>
      <dgm:spPr/>
    </dgm:pt>
    <dgm:pt modelId="{A83DFD78-73FD-4792-A7F1-F4D393FFEA5B}" type="pres">
      <dgm:prSet presAssocID="{0057C57D-2E3E-4C6D-AC79-0379A468F18B}" presName="desTx" presStyleLbl="revTx" presStyleIdx="1" presStyleCnt="4">
        <dgm:presLayoutVars/>
      </dgm:prSet>
      <dgm:spPr>
        <a:xfrm>
          <a:off x="502987" y="2851681"/>
          <a:ext cx="4320000" cy="1021914"/>
        </a:xfrm>
        <a:prstGeom prst="rect">
          <a:avLst/>
        </a:prstGeom>
      </dgm:spPr>
    </dgm:pt>
    <dgm:pt modelId="{410D7115-5DC9-4697-B7EC-4563A2FC8A45}" type="pres">
      <dgm:prSet presAssocID="{00B9E6DA-639F-4A1E-B384-F58C9247CAAB}" presName="sibTrans" presStyleCnt="0"/>
      <dgm:spPr/>
    </dgm:pt>
    <dgm:pt modelId="{13ACA51C-F01B-4999-A970-AA7C783E29A5}" type="pres">
      <dgm:prSet presAssocID="{FFCBA91B-69BA-4744-B9D2-37C81A168DF6}" presName="compNode" presStyleCnt="0"/>
      <dgm:spPr/>
    </dgm:pt>
    <dgm:pt modelId="{9DEEE6E9-2A4C-45DE-8393-88A5417F3C23}" type="pres">
      <dgm:prSet presAssocID="{FFCBA91B-69BA-4744-B9D2-37C81A168DF6}" presName="iconRect" presStyleLbl="node1" presStyleIdx="1" presStyleCnt="2"/>
      <dgm:spPr>
        <a:xfrm>
          <a:off x="5578987" y="47774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rrow Circle"/>
        </a:ext>
      </dgm:extLst>
    </dgm:pt>
    <dgm:pt modelId="{D7C84BF4-8CC4-471D-82D9-B42D4A4722A8}" type="pres">
      <dgm:prSet presAssocID="{FFCBA91B-69BA-4744-B9D2-37C81A168DF6}" presName="iconSpace" presStyleCnt="0"/>
      <dgm:spPr/>
    </dgm:pt>
    <dgm:pt modelId="{5A12B353-7E4C-42B4-BEB0-9099E8858D30}" type="pres">
      <dgm:prSet presAssocID="{FFCBA91B-69BA-4744-B9D2-37C81A168DF6}" presName="parTx" presStyleLbl="revTx" presStyleIdx="2" presStyleCnt="4">
        <dgm:presLayoutVars>
          <dgm:chMax val="0"/>
          <dgm:chPref val="0"/>
        </dgm:presLayoutVars>
      </dgm:prSet>
      <dgm:spPr/>
    </dgm:pt>
    <dgm:pt modelId="{5611DE7F-E855-4180-AE53-33E3BBB33162}" type="pres">
      <dgm:prSet presAssocID="{FFCBA91B-69BA-4744-B9D2-37C81A168DF6}" presName="txSpace" presStyleCnt="0"/>
      <dgm:spPr/>
    </dgm:pt>
    <dgm:pt modelId="{857EF217-B523-4B5A-8ADE-0635ABFA74D6}" type="pres">
      <dgm:prSet presAssocID="{FFCBA91B-69BA-4744-B9D2-37C81A168DF6}" presName="desTx" presStyleLbl="revTx" presStyleIdx="3" presStyleCnt="4">
        <dgm:presLayoutVars/>
      </dgm:prSet>
      <dgm:spPr/>
    </dgm:pt>
  </dgm:ptLst>
  <dgm:cxnLst>
    <dgm:cxn modelId="{B09B0C38-BAA8-4279-A0DA-576A9443D4C2}" type="presOf" srcId="{589AAD02-AE18-4BD3-922B-C233A496D1A2}" destId="{857EF217-B523-4B5A-8ADE-0635ABFA74D6}" srcOrd="0" destOrd="0" presId="urn:microsoft.com/office/officeart/2018/2/layout/IconLabelDescriptionList"/>
    <dgm:cxn modelId="{1E3F2F3D-A8AC-40C6-871B-BEAABC502AFA}" srcId="{FFCBA91B-69BA-4744-B9D2-37C81A168DF6}" destId="{8DE0D9FE-54A1-4965-B2A1-8D91AB8EA242}" srcOrd="1" destOrd="0" parTransId="{1F571C4E-3984-4241-87F3-522F4452BE7E}" sibTransId="{D352EC2F-399B-431D-8A79-73358586A992}"/>
    <dgm:cxn modelId="{DB7B704B-D6C9-4B58-A7C7-D5F34904BB5A}" srcId="{FF3C1BF7-A971-4E61-A22A-B277DD8BFA80}" destId="{FFCBA91B-69BA-4744-B9D2-37C81A168DF6}" srcOrd="1" destOrd="0" parTransId="{3C079C22-0023-4350-A58C-96198F299777}" sibTransId="{F093E980-B522-4E35-B84F-DEDFF876C340}"/>
    <dgm:cxn modelId="{7704A47D-738B-4668-8771-6D8868660A15}" type="presOf" srcId="{FFCBA91B-69BA-4744-B9D2-37C81A168DF6}" destId="{5A12B353-7E4C-42B4-BEB0-9099E8858D30}" srcOrd="0" destOrd="0" presId="urn:microsoft.com/office/officeart/2018/2/layout/IconLabelDescriptionList"/>
    <dgm:cxn modelId="{DA25EF87-0B84-40C2-9C6E-169BD6165557}" srcId="{FF3C1BF7-A971-4E61-A22A-B277DD8BFA80}" destId="{0057C57D-2E3E-4C6D-AC79-0379A468F18B}" srcOrd="0" destOrd="0" parTransId="{7E1AB281-F7CD-42F3-8F43-050A5B0DB8BD}" sibTransId="{00B9E6DA-639F-4A1E-B384-F58C9247CAAB}"/>
    <dgm:cxn modelId="{DB064F9A-A1E6-4FAF-9A31-121319300180}" srcId="{FFCBA91B-69BA-4744-B9D2-37C81A168DF6}" destId="{589AAD02-AE18-4BD3-922B-C233A496D1A2}" srcOrd="0" destOrd="0" parTransId="{8F54122A-DDBF-4657-8A20-3B1E10E9EDBE}" sibTransId="{61574283-6824-496C-9385-0CEA9D78DE6B}"/>
    <dgm:cxn modelId="{CAA2B2A8-46F6-4691-B7EF-ECE482F20F26}" type="presOf" srcId="{8DE0D9FE-54A1-4965-B2A1-8D91AB8EA242}" destId="{857EF217-B523-4B5A-8ADE-0635ABFA74D6}" srcOrd="0" destOrd="1" presId="urn:microsoft.com/office/officeart/2018/2/layout/IconLabelDescriptionList"/>
    <dgm:cxn modelId="{3C63B5BF-07AD-49C4-9A94-4A387681FC1A}" type="presOf" srcId="{FF3C1BF7-A971-4E61-A22A-B277DD8BFA80}" destId="{AE7B56EE-E394-48D7-976C-7982B3011208}" srcOrd="0" destOrd="0" presId="urn:microsoft.com/office/officeart/2018/2/layout/IconLabelDescriptionList"/>
    <dgm:cxn modelId="{7BEBD2C6-DA1E-493A-85A0-B8C3C4D2E54A}" type="presOf" srcId="{0057C57D-2E3E-4C6D-AC79-0379A468F18B}" destId="{703FC8F3-C17C-4008-9990-29D5208EBAB1}" srcOrd="0" destOrd="0" presId="urn:microsoft.com/office/officeart/2018/2/layout/IconLabelDescriptionList"/>
    <dgm:cxn modelId="{98125D74-F0D2-4FE5-8F40-83F2028D502D}" type="presParOf" srcId="{AE7B56EE-E394-48D7-976C-7982B3011208}" destId="{D5C8692E-5E55-4BA5-817C-468968D6B9F1}" srcOrd="0" destOrd="0" presId="urn:microsoft.com/office/officeart/2018/2/layout/IconLabelDescriptionList"/>
    <dgm:cxn modelId="{BD73DBC8-40C0-4F0D-AA74-984ACEB357E3}" type="presParOf" srcId="{D5C8692E-5E55-4BA5-817C-468968D6B9F1}" destId="{5EC954B8-7A80-44D5-8B88-FEF8E735013D}" srcOrd="0" destOrd="0" presId="urn:microsoft.com/office/officeart/2018/2/layout/IconLabelDescriptionList"/>
    <dgm:cxn modelId="{F1D15FB1-1D1C-40B7-A30F-2859E59FC6C7}" type="presParOf" srcId="{D5C8692E-5E55-4BA5-817C-468968D6B9F1}" destId="{ED57B790-FFB8-43AC-83BE-034B6074FFD8}" srcOrd="1" destOrd="0" presId="urn:microsoft.com/office/officeart/2018/2/layout/IconLabelDescriptionList"/>
    <dgm:cxn modelId="{447C04BD-0B9F-4797-9AEF-B7AB82D614D5}" type="presParOf" srcId="{D5C8692E-5E55-4BA5-817C-468968D6B9F1}" destId="{703FC8F3-C17C-4008-9990-29D5208EBAB1}" srcOrd="2" destOrd="0" presId="urn:microsoft.com/office/officeart/2018/2/layout/IconLabelDescriptionList"/>
    <dgm:cxn modelId="{059DC645-A3C9-4373-AEA1-B30149AEA8E2}" type="presParOf" srcId="{D5C8692E-5E55-4BA5-817C-468968D6B9F1}" destId="{368B2F8A-35DA-44A9-A2F8-5257F50543BF}" srcOrd="3" destOrd="0" presId="urn:microsoft.com/office/officeart/2018/2/layout/IconLabelDescriptionList"/>
    <dgm:cxn modelId="{1E781668-4EAF-4612-8E11-6DDC959E2215}" type="presParOf" srcId="{D5C8692E-5E55-4BA5-817C-468968D6B9F1}" destId="{A83DFD78-73FD-4792-A7F1-F4D393FFEA5B}" srcOrd="4" destOrd="0" presId="urn:microsoft.com/office/officeart/2018/2/layout/IconLabelDescriptionList"/>
    <dgm:cxn modelId="{E41C7FDB-3645-4999-BEAF-4F1909CF0C93}" type="presParOf" srcId="{AE7B56EE-E394-48D7-976C-7982B3011208}" destId="{410D7115-5DC9-4697-B7EC-4563A2FC8A45}" srcOrd="1" destOrd="0" presId="urn:microsoft.com/office/officeart/2018/2/layout/IconLabelDescriptionList"/>
    <dgm:cxn modelId="{DD533107-905C-44D3-A8C3-7BEEE3808763}" type="presParOf" srcId="{AE7B56EE-E394-48D7-976C-7982B3011208}" destId="{13ACA51C-F01B-4999-A970-AA7C783E29A5}" srcOrd="2" destOrd="0" presId="urn:microsoft.com/office/officeart/2018/2/layout/IconLabelDescriptionList"/>
    <dgm:cxn modelId="{67B27363-0024-498D-BF19-B25E705CE4F1}" type="presParOf" srcId="{13ACA51C-F01B-4999-A970-AA7C783E29A5}" destId="{9DEEE6E9-2A4C-45DE-8393-88A5417F3C23}" srcOrd="0" destOrd="0" presId="urn:microsoft.com/office/officeart/2018/2/layout/IconLabelDescriptionList"/>
    <dgm:cxn modelId="{D93DB0B5-688A-4408-97F1-8A562456BDD8}" type="presParOf" srcId="{13ACA51C-F01B-4999-A970-AA7C783E29A5}" destId="{D7C84BF4-8CC4-471D-82D9-B42D4A4722A8}" srcOrd="1" destOrd="0" presId="urn:microsoft.com/office/officeart/2018/2/layout/IconLabelDescriptionList"/>
    <dgm:cxn modelId="{AF46D30E-22EF-4F4C-A7F6-96482F2BBDB2}" type="presParOf" srcId="{13ACA51C-F01B-4999-A970-AA7C783E29A5}" destId="{5A12B353-7E4C-42B4-BEB0-9099E8858D30}" srcOrd="2" destOrd="0" presId="urn:microsoft.com/office/officeart/2018/2/layout/IconLabelDescriptionList"/>
    <dgm:cxn modelId="{AE640E44-D7A3-4886-8732-8A7F84A7C949}" type="presParOf" srcId="{13ACA51C-F01B-4999-A970-AA7C783E29A5}" destId="{5611DE7F-E855-4180-AE53-33E3BBB33162}" srcOrd="3" destOrd="0" presId="urn:microsoft.com/office/officeart/2018/2/layout/IconLabelDescriptionList"/>
    <dgm:cxn modelId="{B66F56C1-9648-4DBB-BF05-AC0A7B903E15}" type="presParOf" srcId="{13ACA51C-F01B-4999-A970-AA7C783E29A5}" destId="{857EF217-B523-4B5A-8ADE-0635ABFA74D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954B8-7A80-44D5-8B88-FEF8E735013D}">
      <dsp:nvSpPr>
        <dsp:cNvPr id="0" name=""/>
        <dsp:cNvSpPr/>
      </dsp:nvSpPr>
      <dsp:spPr>
        <a:xfrm>
          <a:off x="502987" y="47774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3FC8F3-C17C-4008-9990-29D5208EBAB1}">
      <dsp:nvSpPr>
        <dsp:cNvPr id="0" name=""/>
        <dsp:cNvSpPr/>
      </dsp:nvSpPr>
      <dsp:spPr>
        <a:xfrm>
          <a:off x="502987" y="21357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1" kern="1200">
              <a:latin typeface="Aptos" panose="02110004020202020204"/>
              <a:ea typeface="+mn-ea"/>
              <a:cs typeface="+mn-cs"/>
            </a:rPr>
            <a:t>We Have Used AutoGluon to select our machine learning model.</a:t>
          </a:r>
        </a:p>
      </dsp:txBody>
      <dsp:txXfrm>
        <a:off x="502987" y="2135763"/>
        <a:ext cx="4320000" cy="648000"/>
      </dsp:txXfrm>
    </dsp:sp>
    <dsp:sp modelId="{A83DFD78-73FD-4792-A7F1-F4D393FFEA5B}">
      <dsp:nvSpPr>
        <dsp:cNvPr id="0" name=""/>
        <dsp:cNvSpPr/>
      </dsp:nvSpPr>
      <dsp:spPr>
        <a:xfrm>
          <a:off x="502987" y="2851681"/>
          <a:ext cx="4320000" cy="1021914"/>
        </a:xfrm>
        <a:prstGeom prst="rect">
          <a:avLst/>
        </a:prstGeom>
        <a:noFill/>
        <a:ln>
          <a:noFill/>
        </a:ln>
        <a:effectLst/>
      </dsp:spPr>
      <dsp:style>
        <a:lnRef idx="0">
          <a:scrgbClr r="0" g="0" b="0"/>
        </a:lnRef>
        <a:fillRef idx="0">
          <a:scrgbClr r="0" g="0" b="0"/>
        </a:fillRef>
        <a:effectRef idx="0">
          <a:scrgbClr r="0" g="0" b="0"/>
        </a:effectRef>
        <a:fontRef idx="minor"/>
      </dsp:style>
    </dsp:sp>
    <dsp:sp modelId="{9DEEE6E9-2A4C-45DE-8393-88A5417F3C23}">
      <dsp:nvSpPr>
        <dsp:cNvPr id="0" name=""/>
        <dsp:cNvSpPr/>
      </dsp:nvSpPr>
      <dsp:spPr>
        <a:xfrm>
          <a:off x="5578987" y="47774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12B353-7E4C-42B4-BEB0-9099E8858D30}">
      <dsp:nvSpPr>
        <dsp:cNvPr id="0" name=""/>
        <dsp:cNvSpPr/>
      </dsp:nvSpPr>
      <dsp:spPr>
        <a:xfrm>
          <a:off x="5578987" y="21357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1" kern="1200">
              <a:latin typeface="Aptos" panose="02110004020202020204"/>
              <a:ea typeface="+mn-ea"/>
              <a:cs typeface="+mn-cs"/>
            </a:rPr>
            <a:t>AutoGluon Configurations:</a:t>
          </a:r>
        </a:p>
      </dsp:txBody>
      <dsp:txXfrm>
        <a:off x="5578987" y="2135763"/>
        <a:ext cx="4320000" cy="648000"/>
      </dsp:txXfrm>
    </dsp:sp>
    <dsp:sp modelId="{857EF217-B523-4B5A-8ADE-0635ABFA74D6}">
      <dsp:nvSpPr>
        <dsp:cNvPr id="0" name=""/>
        <dsp:cNvSpPr/>
      </dsp:nvSpPr>
      <dsp:spPr>
        <a:xfrm>
          <a:off x="5578987" y="2851681"/>
          <a:ext cx="4320000" cy="1021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b="1" kern="1200">
              <a:latin typeface="Aptos" panose="02110004020202020204"/>
              <a:ea typeface="+mn-ea"/>
              <a:cs typeface="+mn-cs"/>
            </a:rPr>
            <a:t>Best Quality:</a:t>
          </a:r>
          <a:r>
            <a:rPr lang="en-US" sz="1500" kern="1200">
              <a:latin typeface="Aptos" panose="02110004020202020204"/>
              <a:ea typeface="+mn-ea"/>
              <a:cs typeface="+mn-cs"/>
            </a:rPr>
            <a:t> Automatically selects the best-performing model.</a:t>
          </a:r>
        </a:p>
        <a:p>
          <a:pPr marL="0" lvl="0" indent="0" algn="l" defTabSz="666750">
            <a:lnSpc>
              <a:spcPct val="100000"/>
            </a:lnSpc>
            <a:spcBef>
              <a:spcPct val="0"/>
            </a:spcBef>
            <a:spcAft>
              <a:spcPct val="35000"/>
            </a:spcAft>
            <a:buNone/>
          </a:pPr>
          <a:r>
            <a:rPr lang="en-US" sz="1500" b="1" kern="1200">
              <a:latin typeface="Aptos" panose="02110004020202020204"/>
              <a:ea typeface="+mn-ea"/>
              <a:cs typeface="+mn-cs"/>
            </a:rPr>
            <a:t>Auto Stack:</a:t>
          </a:r>
          <a:r>
            <a:rPr lang="en-US" sz="1500" kern="1200">
              <a:latin typeface="Aptos" panose="02110004020202020204"/>
              <a:ea typeface="+mn-ea"/>
              <a:cs typeface="+mn-cs"/>
            </a:rPr>
            <a:t> Enhances model performance through automated stacking.</a:t>
          </a:r>
        </a:p>
      </dsp:txBody>
      <dsp:txXfrm>
        <a:off x="5578987" y="2851681"/>
        <a:ext cx="4320000" cy="102191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en-US"/>
          </a:p>
        </p:txBody>
      </p:sp>
      <p:sp>
        <p:nvSpPr>
          <p:cNvPr id="3" name="عنصر نائب للتاريخ 2"/>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4F4D1D80-2B57-4ED3-8990-C8C4D17B8BE1}" type="datetime1">
              <a:rPr lang="ar-SA" smtClean="0"/>
              <a:t>16/02/1446</a:t>
            </a:fld>
            <a:endParaRPr lang="en-US" dirty="0"/>
          </a:p>
        </p:txBody>
      </p:sp>
      <p:sp>
        <p:nvSpPr>
          <p:cNvPr id="4" name="عنصر نائب لتذييل الصفحة 3"/>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en-US"/>
          </a:p>
        </p:txBody>
      </p:sp>
      <p:sp>
        <p:nvSpPr>
          <p:cNvPr id="5" name="عنصر نائب لرقم الشريحة 4"/>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ED92CB86-0DB9-4A70-B1CF-B23508471F6B}" type="slidenum">
              <a:rPr lang="en-US" smtClean="0"/>
              <a:pPr algn="l" rtl="1"/>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rtl="1"/>
            <a:endParaRPr lang="en-US"/>
          </a:p>
        </p:txBody>
      </p:sp>
      <p:sp>
        <p:nvSpPr>
          <p:cNvPr id="3" name="عنصر نائب للتاريخ 2"/>
          <p:cNvSpPr>
            <a:spLocks noGrp="1"/>
          </p:cNvSpPr>
          <p:nvPr>
            <p:ph type="dt" idx="1"/>
          </p:nvPr>
        </p:nvSpPr>
        <p:spPr>
          <a:xfrm flipH="1">
            <a:off x="1587" y="0"/>
            <a:ext cx="2971800" cy="458788"/>
          </a:xfrm>
          <a:prstGeom prst="rect">
            <a:avLst/>
          </a:prstGeom>
        </p:spPr>
        <p:txBody>
          <a:bodyPr vert="horz" lIns="91440" tIns="45720" rIns="91440" bIns="45720" rtlCol="1"/>
          <a:lstStyle>
            <a:lvl1pPr algn="r" rtl="1">
              <a:defRPr sz="1200"/>
            </a:lvl1pPr>
          </a:lstStyle>
          <a:p>
            <a:pPr rtl="1"/>
            <a:fld id="{8E0560BF-7FC6-492C-BEDA-4AE81FE84D35}" type="datetime1">
              <a:rPr lang="ar-SA" smtClean="0"/>
              <a:t>16/02/1446</a:t>
            </a:fld>
            <a:endParaRPr lang="en-US"/>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en-US"/>
          </a:p>
        </p:txBody>
      </p:sp>
      <p:sp>
        <p:nvSpPr>
          <p:cNvPr id="5" name="عنصر نائب للملاحظا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ar"/>
              <a:t>انقر لتحرير أنماط النص الرئيسي</a:t>
            </a:r>
          </a:p>
          <a:p>
            <a:pPr lvl="1" rtl="1"/>
            <a:r>
              <a:rPr lang="ar"/>
              <a:t>المستوى الثاني</a:t>
            </a:r>
          </a:p>
          <a:p>
            <a:pPr lvl="2" rtl="1"/>
            <a:r>
              <a:rPr lang="ar"/>
              <a:t>المستوى الثالث</a:t>
            </a:r>
          </a:p>
          <a:p>
            <a:pPr lvl="3" rtl="1"/>
            <a:r>
              <a:rPr lang="ar"/>
              <a:t>المستوى الرابع</a:t>
            </a:r>
          </a:p>
          <a:p>
            <a:pPr lvl="4" rtl="1"/>
            <a:r>
              <a:rPr lang="ar"/>
              <a:t>المستوى الخامس</a:t>
            </a:r>
          </a:p>
        </p:txBody>
      </p:sp>
      <p:sp>
        <p:nvSpPr>
          <p:cNvPr id="6" name="عنصر نائب للتذييل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rtl="1"/>
            <a:endParaRPr lang="en-US"/>
          </a:p>
        </p:txBody>
      </p:sp>
      <p:sp>
        <p:nvSpPr>
          <p:cNvPr id="7" name="عنصر نائب لرقم الشريحة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r" rtl="1">
              <a:defRPr sz="1200"/>
            </a:lvl1pPr>
          </a:lstStyle>
          <a:p>
            <a:pPr rtl="1"/>
            <a:fld id="{9C2B151B-D7D1-48E5-8230-5AADBC794F88}" type="slidenum">
              <a:rPr lang="en-US" smtClean="0"/>
              <a:pPr/>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العنوان">
    <p:spTree>
      <p:nvGrpSpPr>
        <p:cNvPr id="1" name=""/>
        <p:cNvGrpSpPr/>
        <p:nvPr/>
      </p:nvGrpSpPr>
      <p:grpSpPr>
        <a:xfrm>
          <a:off x="0" y="0"/>
          <a:ext cx="0" cy="0"/>
          <a:chOff x="0" y="0"/>
          <a:chExt cx="0" cy="0"/>
        </a:xfrm>
      </p:grpSpPr>
      <p:sp>
        <p:nvSpPr>
          <p:cNvPr id="10" name="مستطيل 9">
            <a:extLst>
              <a:ext uri="{FF2B5EF4-FFF2-40B4-BE49-F238E27FC236}">
                <a16:creationId xmlns:a16="http://schemas.microsoft.com/office/drawing/2014/main" id="{39E3965E-AC41-4711-9D10-E25ABB132D86}"/>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 name="العنوان 1"/>
          <p:cNvSpPr>
            <a:spLocks noGrp="1"/>
          </p:cNvSpPr>
          <p:nvPr>
            <p:ph type="ctrTitle"/>
          </p:nvPr>
        </p:nvSpPr>
        <p:spPr>
          <a:xfrm flipH="1">
            <a:off x="1036320" y="758952"/>
            <a:ext cx="10058400" cy="3566160"/>
          </a:xfrm>
        </p:spPr>
        <p:txBody>
          <a:bodyPr rtlCol="1" anchor="b">
            <a:normAutofit/>
          </a:bodyPr>
          <a:lstStyle>
            <a:lvl1pPr algn="r" rtl="1">
              <a:lnSpc>
                <a:spcPct val="90000"/>
              </a:lnSpc>
              <a:defRPr sz="8000" spc="-50" baseline="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defRPr>
            </a:lvl1pPr>
          </a:lstStyle>
          <a:p>
            <a:pPr rtl="1"/>
            <a:r>
              <a:rPr lang="en-US"/>
              <a:t>Click to edit Master title style</a:t>
            </a:r>
            <a:endParaRPr lang="en-US" dirty="0"/>
          </a:p>
        </p:txBody>
      </p:sp>
      <p:sp>
        <p:nvSpPr>
          <p:cNvPr id="3" name="العنوان الفرعي 2"/>
          <p:cNvSpPr>
            <a:spLocks noGrp="1"/>
          </p:cNvSpPr>
          <p:nvPr>
            <p:ph type="subTitle" idx="1"/>
          </p:nvPr>
        </p:nvSpPr>
        <p:spPr>
          <a:xfrm flipH="1">
            <a:off x="1033549" y="4645152"/>
            <a:ext cx="10058400" cy="1143000"/>
          </a:xfrm>
        </p:spPr>
        <p:txBody>
          <a:bodyPr lIns="91440" rIns="91440" rtlCol="1">
            <a:normAutofit/>
          </a:bodyPr>
          <a:lstStyle>
            <a:lvl1pPr marL="0" indent="0" algn="r" rtl="1">
              <a:buNone/>
              <a:defRPr sz="2400" cap="all"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rtl="1">
              <a:buNone/>
              <a:defRPr sz="2400"/>
            </a:lvl2pPr>
            <a:lvl3pPr marL="914400" indent="0" algn="ctr" rtl="1">
              <a:buNone/>
              <a:defRPr sz="2400"/>
            </a:lvl3pPr>
            <a:lvl4pPr marL="1371600" indent="0" algn="ctr" rtl="1">
              <a:buNone/>
              <a:defRPr sz="2000"/>
            </a:lvl4pPr>
            <a:lvl5pPr marL="1828800" indent="0" algn="ctr" rtl="1">
              <a:buNone/>
              <a:defRPr sz="2000"/>
            </a:lvl5pPr>
            <a:lvl6pPr marL="2286000" indent="0" algn="ctr" rtl="1">
              <a:buNone/>
              <a:defRPr sz="2000"/>
            </a:lvl6pPr>
            <a:lvl7pPr marL="2743200" indent="0" algn="ctr" rtl="1">
              <a:buNone/>
              <a:defRPr sz="2000"/>
            </a:lvl7pPr>
            <a:lvl8pPr marL="3200400" indent="0" algn="ctr" rtl="1">
              <a:buNone/>
              <a:defRPr sz="2000"/>
            </a:lvl8pPr>
            <a:lvl9pPr marL="3657600" indent="0" algn="ctr" rtl="1">
              <a:buNone/>
              <a:defRPr sz="2000"/>
            </a:lvl9pPr>
          </a:lstStyle>
          <a:p>
            <a:pPr rtl="1"/>
            <a:r>
              <a:rPr lang="en-US"/>
              <a:t>Click to edit Master subtitle style</a:t>
            </a:r>
            <a:endParaRPr lang="en-US" dirty="0"/>
          </a:p>
        </p:txBody>
      </p:sp>
      <p:cxnSp>
        <p:nvCxnSpPr>
          <p:cNvPr id="9" name="رابط مستقيم 8">
            <a:extLst>
              <a:ext uri="{FF2B5EF4-FFF2-40B4-BE49-F238E27FC236}">
                <a16:creationId xmlns:a16="http://schemas.microsoft.com/office/drawing/2014/main" id="{1F5DC8C3-BA5F-4EED-BB9A-A14272BD82A1}"/>
              </a:ext>
            </a:extLst>
          </p:cNvPr>
          <p:cNvCxnSpPr>
            <a:cxnSpLocks/>
          </p:cNvCxnSpPr>
          <p:nvPr/>
        </p:nvCxnSpPr>
        <p:spPr>
          <a:xfrm flipH="1">
            <a:off x="1108822"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عنصر نائب للتاريخ 3">
            <a:extLst>
              <a:ext uri="{FF2B5EF4-FFF2-40B4-BE49-F238E27FC236}">
                <a16:creationId xmlns:a16="http://schemas.microsoft.com/office/drawing/2014/main" id="{9925CCF1-92C0-4AF3-BFAF-4921631915AB}"/>
              </a:ext>
            </a:extLst>
          </p:cNvPr>
          <p:cNvSpPr>
            <a:spLocks noGrp="1"/>
          </p:cNvSpPr>
          <p:nvPr>
            <p:ph type="dt" sz="half" idx="10"/>
          </p:nvPr>
        </p:nvSpPr>
        <p:spPr>
          <a:xfrm flipH="1">
            <a:off x="1388724" y="6446838"/>
            <a:ext cx="258485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D5F31BED-12F7-4FFE-B70F-3858A7E44CD8}" type="datetime1">
              <a:rPr lang="ar-SA" smtClean="0"/>
              <a:t>16/02/1446</a:t>
            </a:fld>
            <a:endParaRPr lang="en-US" dirty="0"/>
          </a:p>
        </p:txBody>
      </p:sp>
      <p:sp>
        <p:nvSpPr>
          <p:cNvPr id="5" name="عنصر نائب للتذييل 4">
            <a:extLst>
              <a:ext uri="{FF2B5EF4-FFF2-40B4-BE49-F238E27FC236}">
                <a16:creationId xmlns:a16="http://schemas.microsoft.com/office/drawing/2014/main" id="{051A78A9-3DFF-4937-A9F2-5D8CF495F367}"/>
              </a:ext>
            </a:extLst>
          </p:cNvPr>
          <p:cNvSpPr>
            <a:spLocks noGrp="1"/>
          </p:cNvSpPr>
          <p:nvPr>
            <p:ph type="ftr" sz="quarter" idx="11"/>
          </p:nvPr>
        </p:nvSpPr>
        <p:spPr>
          <a:xfrm flipH="1">
            <a:off x="4276459" y="6446838"/>
            <a:ext cx="6818262"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عنصر نائب لرقم الشريحة 5">
            <a:extLst>
              <a:ext uri="{FF2B5EF4-FFF2-40B4-BE49-F238E27FC236}">
                <a16:creationId xmlns:a16="http://schemas.microsoft.com/office/drawing/2014/main" id="{5FAEB271-5CC0-4759-BC6E-8BE53AB227C0}"/>
              </a:ext>
            </a:extLst>
          </p:cNvPr>
          <p:cNvSpPr>
            <a:spLocks noGrp="1"/>
          </p:cNvSpPr>
          <p:nvPr>
            <p:ph type="sldNum" sz="quarter" idx="12"/>
          </p:nvPr>
        </p:nvSpPr>
        <p:spPr>
          <a:xfrm flipH="1">
            <a:off x="418408" y="6446838"/>
            <a:ext cx="78001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العنوان والنص العمودي">
    <p:spTree>
      <p:nvGrpSpPr>
        <p:cNvPr id="1" name=""/>
        <p:cNvGrpSpPr/>
        <p:nvPr/>
      </p:nvGrpSpPr>
      <p:grpSpPr>
        <a:xfrm>
          <a:off x="0" y="0"/>
          <a:ext cx="0" cy="0"/>
          <a:chOff x="0" y="0"/>
          <a:chExt cx="0" cy="0"/>
        </a:xfrm>
      </p:grpSpPr>
      <p:sp>
        <p:nvSpPr>
          <p:cNvPr id="2" name="العنوان 1"/>
          <p:cNvSpPr>
            <a:spLocks noGrp="1"/>
          </p:cNvSpPr>
          <p:nvPr>
            <p:ph type="title"/>
          </p:nvPr>
        </p:nvSpPr>
        <p:spPr>
          <a:xfrm flipH="1">
            <a:off x="1036320" y="286603"/>
            <a:ext cx="10058400" cy="145075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en-US"/>
              <a:t>Click to edit Master title style</a:t>
            </a:r>
            <a:endParaRPr lang="en-US" dirty="0"/>
          </a:p>
        </p:txBody>
      </p:sp>
      <p:sp>
        <p:nvSpPr>
          <p:cNvPr id="3" name="العنصر النائب لنص عمودي 2"/>
          <p:cNvSpPr>
            <a:spLocks noGrp="1"/>
          </p:cNvSpPr>
          <p:nvPr>
            <p:ph type="body" orient="vert" idx="1"/>
          </p:nvPr>
        </p:nvSpPr>
        <p:spPr>
          <a:xfrm rot="10800000" flipH="1">
            <a:off x="1036320" y="2108201"/>
            <a:ext cx="10058400" cy="3760891"/>
          </a:xfrm>
        </p:spPr>
        <p:txBody>
          <a:bodyPr vert="eaVert" lIns="45720" tIns="0" rIns="45720" bIns="0" rtlCol="1"/>
          <a:lstStyle>
            <a:lvl1pPr algn="r" rtl="1">
              <a:defRPr>
                <a:latin typeface="Tahoma" panose="020B0604030504040204" pitchFamily="34" charset="0"/>
                <a:ea typeface="Tahoma" panose="020B0604030504040204" pitchFamily="34" charset="0"/>
                <a:cs typeface="Tahoma" panose="020B0604030504040204" pitchFamily="34" charset="0"/>
              </a:defRPr>
            </a:lvl1pPr>
            <a:lvl2pPr algn="r" rtl="1">
              <a:defRPr>
                <a:latin typeface="Tahoma" panose="020B0604030504040204" pitchFamily="34" charset="0"/>
                <a:ea typeface="Tahoma" panose="020B0604030504040204" pitchFamily="34" charset="0"/>
                <a:cs typeface="Tahoma" panose="020B0604030504040204" pitchFamily="34" charset="0"/>
              </a:defRPr>
            </a:lvl2pPr>
            <a:lvl3pPr algn="r" rtl="1">
              <a:defRPr>
                <a:latin typeface="Tahoma" panose="020B0604030504040204" pitchFamily="34" charset="0"/>
                <a:ea typeface="Tahoma" panose="020B0604030504040204" pitchFamily="34" charset="0"/>
                <a:cs typeface="Tahoma" panose="020B0604030504040204" pitchFamily="34" charset="0"/>
              </a:defRPr>
            </a:lvl3pPr>
            <a:lvl4pPr algn="r" rtl="1">
              <a:defRPr>
                <a:latin typeface="Tahoma" panose="020B0604030504040204" pitchFamily="34" charset="0"/>
                <a:ea typeface="Tahoma" panose="020B0604030504040204" pitchFamily="34" charset="0"/>
                <a:cs typeface="Tahoma" panose="020B0604030504040204" pitchFamily="34" charset="0"/>
              </a:defRPr>
            </a:lvl4pPr>
            <a:lvl5pPr algn="r" rtl="1">
              <a:defRPr>
                <a:latin typeface="Tahoma" panose="020B0604030504040204" pitchFamily="34" charset="0"/>
                <a:ea typeface="Tahoma" panose="020B0604030504040204" pitchFamily="34" charset="0"/>
                <a:cs typeface="Tahoma" panose="020B0604030504040204" pitchFamily="34" charset="0"/>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7" name="عنصر نائب للتاريخ 6">
            <a:extLst>
              <a:ext uri="{FF2B5EF4-FFF2-40B4-BE49-F238E27FC236}">
                <a16:creationId xmlns:a16="http://schemas.microsoft.com/office/drawing/2014/main" id="{7D5506EE-1026-4F35-9ACC-BD05BE0F9B36}"/>
              </a:ext>
            </a:extLst>
          </p:cNvPr>
          <p:cNvSpPr>
            <a:spLocks noGrp="1"/>
          </p:cNvSpPr>
          <p:nvPr>
            <p:ph type="dt" sz="half" idx="10"/>
          </p:nvPr>
        </p:nvSpPr>
        <p:spPr>
          <a:xfrm flipH="1">
            <a:off x="1388724" y="6446838"/>
            <a:ext cx="258485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21543003-8F99-4AC2-BE34-484CF2047F67}" type="datetime1">
              <a:rPr lang="ar-SA" smtClean="0"/>
              <a:t>16/02/1446</a:t>
            </a:fld>
            <a:endParaRPr lang="en-US" dirty="0"/>
          </a:p>
        </p:txBody>
      </p:sp>
      <p:sp>
        <p:nvSpPr>
          <p:cNvPr id="8" name="عنصر نائب للتذييل 7">
            <a:extLst>
              <a:ext uri="{FF2B5EF4-FFF2-40B4-BE49-F238E27FC236}">
                <a16:creationId xmlns:a16="http://schemas.microsoft.com/office/drawing/2014/main" id="{B7696E5F-8D95-4450-AE52-5438E6EDE2BF}"/>
              </a:ext>
            </a:extLst>
          </p:cNvPr>
          <p:cNvSpPr>
            <a:spLocks noGrp="1"/>
          </p:cNvSpPr>
          <p:nvPr>
            <p:ph type="ftr" sz="quarter" idx="11"/>
          </p:nvPr>
        </p:nvSpPr>
        <p:spPr>
          <a:xfrm flipH="1">
            <a:off x="4276459" y="6446838"/>
            <a:ext cx="6818262"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9" name="عنصر نائب لرقم الشريحة 8">
            <a:extLst>
              <a:ext uri="{FF2B5EF4-FFF2-40B4-BE49-F238E27FC236}">
                <a16:creationId xmlns:a16="http://schemas.microsoft.com/office/drawing/2014/main" id="{999B2253-74CC-409E-BEB0-F8EFCFCB5629}"/>
              </a:ext>
            </a:extLst>
          </p:cNvPr>
          <p:cNvSpPr>
            <a:spLocks noGrp="1"/>
          </p:cNvSpPr>
          <p:nvPr>
            <p:ph type="sldNum" sz="quarter" idx="12"/>
          </p:nvPr>
        </p:nvSpPr>
        <p:spPr>
          <a:xfrm flipH="1">
            <a:off x="418408" y="6446838"/>
            <a:ext cx="78001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النص والعنوان العموديان">
    <p:spTree>
      <p:nvGrpSpPr>
        <p:cNvPr id="1" name=""/>
        <p:cNvGrpSpPr/>
        <p:nvPr/>
      </p:nvGrpSpPr>
      <p:grpSpPr>
        <a:xfrm>
          <a:off x="0" y="0"/>
          <a:ext cx="0" cy="0"/>
          <a:chOff x="0" y="0"/>
          <a:chExt cx="0" cy="0"/>
        </a:xfrm>
      </p:grpSpPr>
      <p:sp>
        <p:nvSpPr>
          <p:cNvPr id="9" name="مستطيل 8">
            <a:extLst>
              <a:ext uri="{FF2B5EF4-FFF2-40B4-BE49-F238E27FC236}">
                <a16:creationId xmlns:a16="http://schemas.microsoft.com/office/drawing/2014/main" id="{E1B68A5B-D9FA-424B-A4EB-30E7223836B3}"/>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 name="العنوان العمودي 1"/>
          <p:cNvSpPr>
            <a:spLocks noGrp="1"/>
          </p:cNvSpPr>
          <p:nvPr>
            <p:ph type="title" orient="vert"/>
          </p:nvPr>
        </p:nvSpPr>
        <p:spPr>
          <a:xfrm rot="10800000" flipH="1">
            <a:off x="838200" y="412302"/>
            <a:ext cx="2628900" cy="5759898"/>
          </a:xfrm>
        </p:spPr>
        <p:txBody>
          <a:bodyPr vert="eaVert"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en-US"/>
              <a:t>Click to edit Master title style</a:t>
            </a:r>
            <a:endParaRPr lang="en-US" dirty="0"/>
          </a:p>
        </p:txBody>
      </p:sp>
      <p:sp>
        <p:nvSpPr>
          <p:cNvPr id="3" name="العنصر النائب لنص عمودي 2"/>
          <p:cNvSpPr>
            <a:spLocks noGrp="1"/>
          </p:cNvSpPr>
          <p:nvPr>
            <p:ph type="body" orient="vert" idx="1"/>
          </p:nvPr>
        </p:nvSpPr>
        <p:spPr>
          <a:xfrm rot="10800000" flipH="1">
            <a:off x="3619500" y="412302"/>
            <a:ext cx="7734300" cy="5759898"/>
          </a:xfrm>
        </p:spPr>
        <p:txBody>
          <a:bodyPr vert="eaVert" lIns="45720" tIns="0" rIns="45720" bIns="0" rtlCol="1"/>
          <a:lstStyle>
            <a:lvl1pPr algn="r" rtl="1">
              <a:defRPr>
                <a:latin typeface="Tahoma" panose="020B0604030504040204" pitchFamily="34" charset="0"/>
                <a:ea typeface="Tahoma" panose="020B0604030504040204" pitchFamily="34" charset="0"/>
                <a:cs typeface="Tahoma" panose="020B0604030504040204" pitchFamily="34" charset="0"/>
              </a:defRPr>
            </a:lvl1pPr>
            <a:lvl2pPr algn="r" rtl="1">
              <a:defRPr>
                <a:latin typeface="Tahoma" panose="020B0604030504040204" pitchFamily="34" charset="0"/>
                <a:ea typeface="Tahoma" panose="020B0604030504040204" pitchFamily="34" charset="0"/>
                <a:cs typeface="Tahoma" panose="020B0604030504040204" pitchFamily="34" charset="0"/>
              </a:defRPr>
            </a:lvl2pPr>
            <a:lvl3pPr algn="r" rtl="1">
              <a:defRPr>
                <a:latin typeface="Tahoma" panose="020B0604030504040204" pitchFamily="34" charset="0"/>
                <a:ea typeface="Tahoma" panose="020B0604030504040204" pitchFamily="34" charset="0"/>
                <a:cs typeface="Tahoma" panose="020B0604030504040204" pitchFamily="34" charset="0"/>
              </a:defRPr>
            </a:lvl3pPr>
            <a:lvl4pPr algn="r" rtl="1">
              <a:defRPr>
                <a:latin typeface="Tahoma" panose="020B0604030504040204" pitchFamily="34" charset="0"/>
                <a:ea typeface="Tahoma" panose="020B0604030504040204" pitchFamily="34" charset="0"/>
                <a:cs typeface="Tahoma" panose="020B0604030504040204" pitchFamily="34" charset="0"/>
              </a:defRPr>
            </a:lvl4pPr>
            <a:lvl5pPr algn="r" rtl="1">
              <a:defRPr>
                <a:latin typeface="Tahoma" panose="020B0604030504040204" pitchFamily="34" charset="0"/>
                <a:ea typeface="Tahoma" panose="020B0604030504040204" pitchFamily="34" charset="0"/>
                <a:cs typeface="Tahoma" panose="020B0604030504040204" pitchFamily="34" charset="0"/>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7" name="عنصر نائب للتاريخ 6">
            <a:extLst>
              <a:ext uri="{FF2B5EF4-FFF2-40B4-BE49-F238E27FC236}">
                <a16:creationId xmlns:a16="http://schemas.microsoft.com/office/drawing/2014/main" id="{AF33D6B0-F070-45C4-A472-19F432BE3932}"/>
              </a:ext>
            </a:extLst>
          </p:cNvPr>
          <p:cNvSpPr>
            <a:spLocks noGrp="1"/>
          </p:cNvSpPr>
          <p:nvPr>
            <p:ph type="dt" sz="half" idx="10"/>
          </p:nvPr>
        </p:nvSpPr>
        <p:spPr>
          <a:xfrm flipH="1">
            <a:off x="1388724" y="6446838"/>
            <a:ext cx="258485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A34089F1-869B-4695-B157-58BA4D81F23A}" type="datetime1">
              <a:rPr lang="ar-SA" smtClean="0"/>
              <a:t>16/02/1446</a:t>
            </a:fld>
            <a:endParaRPr lang="en-US" dirty="0"/>
          </a:p>
        </p:txBody>
      </p:sp>
      <p:sp>
        <p:nvSpPr>
          <p:cNvPr id="8" name="عنصر نائب للتذييل 7">
            <a:extLst>
              <a:ext uri="{FF2B5EF4-FFF2-40B4-BE49-F238E27FC236}">
                <a16:creationId xmlns:a16="http://schemas.microsoft.com/office/drawing/2014/main" id="{9975399F-DAB2-410D-967F-ED17E6F796E7}"/>
              </a:ext>
            </a:extLst>
          </p:cNvPr>
          <p:cNvSpPr>
            <a:spLocks noGrp="1"/>
          </p:cNvSpPr>
          <p:nvPr>
            <p:ph type="ftr" sz="quarter" idx="11"/>
          </p:nvPr>
        </p:nvSpPr>
        <p:spPr>
          <a:xfrm flipH="1">
            <a:off x="4276459" y="6446838"/>
            <a:ext cx="6818262"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0" name="عنصر نائب لرقم الشريحة 9">
            <a:extLst>
              <a:ext uri="{FF2B5EF4-FFF2-40B4-BE49-F238E27FC236}">
                <a16:creationId xmlns:a16="http://schemas.microsoft.com/office/drawing/2014/main" id="{F762A46F-6BE5-4D12-9412-5CA7672EA8EC}"/>
              </a:ext>
            </a:extLst>
          </p:cNvPr>
          <p:cNvSpPr>
            <a:spLocks noGrp="1"/>
          </p:cNvSpPr>
          <p:nvPr>
            <p:ph type="sldNum" sz="quarter" idx="12"/>
          </p:nvPr>
        </p:nvSpPr>
        <p:spPr>
          <a:xfrm flipH="1">
            <a:off x="418408" y="6446838"/>
            <a:ext cx="78001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العنوان والمحتوى">
    <p:spTree>
      <p:nvGrpSpPr>
        <p:cNvPr id="1" name=""/>
        <p:cNvGrpSpPr/>
        <p:nvPr/>
      </p:nvGrpSpPr>
      <p:grpSpPr>
        <a:xfrm>
          <a:off x="0" y="0"/>
          <a:ext cx="0" cy="0"/>
          <a:chOff x="0" y="0"/>
          <a:chExt cx="0" cy="0"/>
        </a:xfrm>
      </p:grpSpPr>
      <p:sp>
        <p:nvSpPr>
          <p:cNvPr id="2" name="العنوان 1"/>
          <p:cNvSpPr>
            <a:spLocks noGrp="1"/>
          </p:cNvSpPr>
          <p:nvPr>
            <p:ph type="title"/>
          </p:nvPr>
        </p:nvSpPr>
        <p:spPr>
          <a:xfrm flipH="1">
            <a:off x="1036320" y="286603"/>
            <a:ext cx="10058400" cy="145075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en-US"/>
              <a:t>Click to edit Master title style</a:t>
            </a:r>
            <a:endParaRPr lang="en-US" dirty="0"/>
          </a:p>
        </p:txBody>
      </p:sp>
      <p:sp>
        <p:nvSpPr>
          <p:cNvPr id="3" name="عنصر نائب للمحتوى 2"/>
          <p:cNvSpPr>
            <a:spLocks noGrp="1"/>
          </p:cNvSpPr>
          <p:nvPr>
            <p:ph idx="1"/>
          </p:nvPr>
        </p:nvSpPr>
        <p:spPr>
          <a:xfrm flipH="1">
            <a:off x="1036320" y="2108201"/>
            <a:ext cx="10058400" cy="3760891"/>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vl2pPr algn="r" rtl="1">
              <a:defRPr>
                <a:latin typeface="Tahoma" panose="020B0604030504040204" pitchFamily="34" charset="0"/>
                <a:ea typeface="Tahoma" panose="020B0604030504040204" pitchFamily="34" charset="0"/>
                <a:cs typeface="Tahoma" panose="020B0604030504040204" pitchFamily="34" charset="0"/>
              </a:defRPr>
            </a:lvl2pPr>
            <a:lvl3pPr algn="r" rtl="1">
              <a:defRPr>
                <a:latin typeface="Tahoma" panose="020B0604030504040204" pitchFamily="34" charset="0"/>
                <a:ea typeface="Tahoma" panose="020B0604030504040204" pitchFamily="34" charset="0"/>
                <a:cs typeface="Tahoma" panose="020B0604030504040204" pitchFamily="34" charset="0"/>
              </a:defRPr>
            </a:lvl3pPr>
            <a:lvl4pPr algn="r" rtl="1">
              <a:defRPr>
                <a:latin typeface="Tahoma" panose="020B0604030504040204" pitchFamily="34" charset="0"/>
                <a:ea typeface="Tahoma" panose="020B0604030504040204" pitchFamily="34" charset="0"/>
                <a:cs typeface="Tahoma" panose="020B0604030504040204" pitchFamily="34" charset="0"/>
              </a:defRPr>
            </a:lvl4pPr>
            <a:lvl5pPr algn="r" rtl="1">
              <a:defRPr>
                <a:latin typeface="Tahoma" panose="020B0604030504040204" pitchFamily="34" charset="0"/>
                <a:ea typeface="Tahoma" panose="020B0604030504040204" pitchFamily="34" charset="0"/>
                <a:cs typeface="Tahoma" panose="020B0604030504040204" pitchFamily="34" charset="0"/>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7" name="عنصر نائب للتاريخ 6">
            <a:extLst>
              <a:ext uri="{FF2B5EF4-FFF2-40B4-BE49-F238E27FC236}">
                <a16:creationId xmlns:a16="http://schemas.microsoft.com/office/drawing/2014/main" id="{354D8B55-9EA8-4B81-8E84-9B93B0A27559}"/>
              </a:ext>
            </a:extLst>
          </p:cNvPr>
          <p:cNvSpPr>
            <a:spLocks noGrp="1"/>
          </p:cNvSpPr>
          <p:nvPr>
            <p:ph type="dt" sz="half" idx="10"/>
          </p:nvPr>
        </p:nvSpPr>
        <p:spPr>
          <a:xfrm flipH="1">
            <a:off x="1388724" y="6446838"/>
            <a:ext cx="258485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73FAAEED-0371-4AA2-9A58-21A44F3010D8}" type="datetime1">
              <a:rPr lang="ar-SA" smtClean="0"/>
              <a:t>16/02/1446</a:t>
            </a:fld>
            <a:endParaRPr lang="en-US" dirty="0"/>
          </a:p>
        </p:txBody>
      </p:sp>
      <p:sp>
        <p:nvSpPr>
          <p:cNvPr id="8" name="عنصر نائب للتذييل 7">
            <a:extLst>
              <a:ext uri="{FF2B5EF4-FFF2-40B4-BE49-F238E27FC236}">
                <a16:creationId xmlns:a16="http://schemas.microsoft.com/office/drawing/2014/main" id="{062CA021-2578-47CB-822C-BDDFF7223B28}"/>
              </a:ext>
            </a:extLst>
          </p:cNvPr>
          <p:cNvSpPr>
            <a:spLocks noGrp="1"/>
          </p:cNvSpPr>
          <p:nvPr>
            <p:ph type="ftr" sz="quarter" idx="11"/>
          </p:nvPr>
        </p:nvSpPr>
        <p:spPr>
          <a:xfrm flipH="1">
            <a:off x="4276459" y="6446838"/>
            <a:ext cx="6818262"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9" name="عنصر نائب لرقم الشريحة 8">
            <a:extLst>
              <a:ext uri="{FF2B5EF4-FFF2-40B4-BE49-F238E27FC236}">
                <a16:creationId xmlns:a16="http://schemas.microsoft.com/office/drawing/2014/main" id="{C4AAB51D-4141-4682-9375-DAFD5FB9DD10}"/>
              </a:ext>
            </a:extLst>
          </p:cNvPr>
          <p:cNvSpPr>
            <a:spLocks noGrp="1"/>
          </p:cNvSpPr>
          <p:nvPr>
            <p:ph type="sldNum" sz="quarter" idx="12"/>
          </p:nvPr>
        </p:nvSpPr>
        <p:spPr>
          <a:xfrm flipH="1">
            <a:off x="418408" y="6446838"/>
            <a:ext cx="78001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bg>
      <p:bgPr>
        <a:solidFill>
          <a:schemeClr val="bg1"/>
        </a:solidFill>
        <a:effectLst/>
      </p:bgPr>
    </p:bg>
    <p:spTree>
      <p:nvGrpSpPr>
        <p:cNvPr id="1" name=""/>
        <p:cNvGrpSpPr/>
        <p:nvPr/>
      </p:nvGrpSpPr>
      <p:grpSpPr>
        <a:xfrm>
          <a:off x="0" y="0"/>
          <a:ext cx="0" cy="0"/>
          <a:chOff x="0" y="0"/>
          <a:chExt cx="0" cy="0"/>
        </a:xfrm>
      </p:grpSpPr>
      <p:sp>
        <p:nvSpPr>
          <p:cNvPr id="10" name="مستطيل 9">
            <a:extLst>
              <a:ext uri="{FF2B5EF4-FFF2-40B4-BE49-F238E27FC236}">
                <a16:creationId xmlns:a16="http://schemas.microsoft.com/office/drawing/2014/main" id="{A585C21A-8B93-4657-B5DF-7EAEAD3BE127}"/>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 name="العنوان 1"/>
          <p:cNvSpPr>
            <a:spLocks noGrp="1"/>
          </p:cNvSpPr>
          <p:nvPr>
            <p:ph type="title"/>
          </p:nvPr>
        </p:nvSpPr>
        <p:spPr>
          <a:xfrm flipH="1">
            <a:off x="1036320" y="758952"/>
            <a:ext cx="10058400" cy="3566160"/>
          </a:xfrm>
        </p:spPr>
        <p:txBody>
          <a:bodyPr rtlCol="1" anchor="b" anchorCtr="0">
            <a:normAutofit/>
          </a:bodyPr>
          <a:lstStyle>
            <a:lvl1pPr algn="r" rtl="1">
              <a:lnSpc>
                <a:spcPct val="90000"/>
              </a:lnSpc>
              <a:defRPr sz="8000" b="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defRPr>
            </a:lvl1pPr>
          </a:lstStyle>
          <a:p>
            <a:pPr rtl="1"/>
            <a:r>
              <a:rPr lang="en-US"/>
              <a:t>Click to edit Master title style</a:t>
            </a:r>
            <a:endParaRPr lang="en-US" dirty="0"/>
          </a:p>
        </p:txBody>
      </p:sp>
      <p:sp>
        <p:nvSpPr>
          <p:cNvPr id="3" name="عنصر نائب للنص 2"/>
          <p:cNvSpPr>
            <a:spLocks noGrp="1"/>
          </p:cNvSpPr>
          <p:nvPr>
            <p:ph type="body" idx="1"/>
          </p:nvPr>
        </p:nvSpPr>
        <p:spPr>
          <a:xfrm flipH="1">
            <a:off x="1036320" y="4663440"/>
            <a:ext cx="10058400" cy="1143000"/>
          </a:xfrm>
        </p:spPr>
        <p:txBody>
          <a:bodyPr lIns="91440" rIns="91440" rtlCol="1" anchor="t" anchorCtr="0">
            <a:normAutofit/>
          </a:bodyPr>
          <a:lstStyle>
            <a:lvl1pPr marL="0" indent="0" algn="r" rtl="1">
              <a:buNone/>
              <a:defRPr sz="2400" cap="all"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en-US"/>
              <a:t>Click to edit Master text styles</a:t>
            </a:r>
          </a:p>
        </p:txBody>
      </p:sp>
      <p:cxnSp>
        <p:nvCxnSpPr>
          <p:cNvPr id="9" name="رابط مستقيم 8">
            <a:extLst>
              <a:ext uri="{FF2B5EF4-FFF2-40B4-BE49-F238E27FC236}">
                <a16:creationId xmlns:a16="http://schemas.microsoft.com/office/drawing/2014/main" id="{459DE2C1-4C52-40A3-8959-27B2C1BEBFF6}"/>
              </a:ext>
            </a:extLst>
          </p:cNvPr>
          <p:cNvCxnSpPr>
            <a:cxnSpLocks/>
          </p:cNvCxnSpPr>
          <p:nvPr/>
        </p:nvCxnSpPr>
        <p:spPr>
          <a:xfrm flipH="1">
            <a:off x="1108822"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عنصر نائب للتاريخ 6">
            <a:extLst>
              <a:ext uri="{FF2B5EF4-FFF2-40B4-BE49-F238E27FC236}">
                <a16:creationId xmlns:a16="http://schemas.microsoft.com/office/drawing/2014/main" id="{AAF2E137-EC28-48F8-9198-1F02539029B6}"/>
              </a:ext>
            </a:extLst>
          </p:cNvPr>
          <p:cNvSpPr>
            <a:spLocks noGrp="1"/>
          </p:cNvSpPr>
          <p:nvPr>
            <p:ph type="dt" sz="half" idx="10"/>
          </p:nvPr>
        </p:nvSpPr>
        <p:spPr>
          <a:xfrm flipH="1">
            <a:off x="1388724" y="6446838"/>
            <a:ext cx="258485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DC10D2C4-DC01-4219-AB38-85E4FBD245F5}" type="datetime1">
              <a:rPr lang="ar-SA" smtClean="0"/>
              <a:t>16/02/1446</a:t>
            </a:fld>
            <a:endParaRPr lang="en-US" dirty="0"/>
          </a:p>
        </p:txBody>
      </p:sp>
      <p:sp>
        <p:nvSpPr>
          <p:cNvPr id="8" name="عنصر نائب للتذييل 7">
            <a:extLst>
              <a:ext uri="{FF2B5EF4-FFF2-40B4-BE49-F238E27FC236}">
                <a16:creationId xmlns:a16="http://schemas.microsoft.com/office/drawing/2014/main" id="{189422CD-6F62-4DD6-89EF-07A60B42D219}"/>
              </a:ext>
            </a:extLst>
          </p:cNvPr>
          <p:cNvSpPr>
            <a:spLocks noGrp="1"/>
          </p:cNvSpPr>
          <p:nvPr>
            <p:ph type="ftr" sz="quarter" idx="11"/>
          </p:nvPr>
        </p:nvSpPr>
        <p:spPr>
          <a:xfrm flipH="1">
            <a:off x="4276459" y="6446838"/>
            <a:ext cx="6818262"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1" name="عنصر نائب لرقم الشريحة 10">
            <a:extLst>
              <a:ext uri="{FF2B5EF4-FFF2-40B4-BE49-F238E27FC236}">
                <a16:creationId xmlns:a16="http://schemas.microsoft.com/office/drawing/2014/main" id="{69C6AFF8-42B4-4D05-969B-9F5FB3355555}"/>
              </a:ext>
            </a:extLst>
          </p:cNvPr>
          <p:cNvSpPr>
            <a:spLocks noGrp="1"/>
          </p:cNvSpPr>
          <p:nvPr>
            <p:ph type="sldNum" sz="quarter" idx="12"/>
          </p:nvPr>
        </p:nvSpPr>
        <p:spPr>
          <a:xfrm flipH="1">
            <a:off x="418408" y="6446838"/>
            <a:ext cx="78001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8" name="العنوان 7"/>
          <p:cNvSpPr>
            <a:spLocks noGrp="1"/>
          </p:cNvSpPr>
          <p:nvPr>
            <p:ph type="title"/>
          </p:nvPr>
        </p:nvSpPr>
        <p:spPr>
          <a:xfrm flipH="1">
            <a:off x="1036320" y="286603"/>
            <a:ext cx="10058400" cy="145075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en-US"/>
              <a:t>Click to edit Master title style</a:t>
            </a:r>
            <a:endParaRPr lang="en-US" dirty="0"/>
          </a:p>
        </p:txBody>
      </p:sp>
      <p:sp>
        <p:nvSpPr>
          <p:cNvPr id="3" name="عنصر نائب للمحتوى 2"/>
          <p:cNvSpPr>
            <a:spLocks noGrp="1"/>
          </p:cNvSpPr>
          <p:nvPr>
            <p:ph sz="half" idx="1"/>
          </p:nvPr>
        </p:nvSpPr>
        <p:spPr>
          <a:xfrm flipH="1">
            <a:off x="6454984" y="2120900"/>
            <a:ext cx="4639736" cy="3748193"/>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vl2pPr algn="r" rtl="1">
              <a:defRPr>
                <a:latin typeface="Tahoma" panose="020B0604030504040204" pitchFamily="34" charset="0"/>
                <a:ea typeface="Tahoma" panose="020B0604030504040204" pitchFamily="34" charset="0"/>
                <a:cs typeface="Tahoma" panose="020B0604030504040204" pitchFamily="34" charset="0"/>
              </a:defRPr>
            </a:lvl2pPr>
            <a:lvl3pPr algn="r" rtl="1">
              <a:defRPr>
                <a:latin typeface="Tahoma" panose="020B0604030504040204" pitchFamily="34" charset="0"/>
                <a:ea typeface="Tahoma" panose="020B0604030504040204" pitchFamily="34" charset="0"/>
                <a:cs typeface="Tahoma" panose="020B0604030504040204" pitchFamily="34" charset="0"/>
              </a:defRPr>
            </a:lvl3pPr>
            <a:lvl4pPr algn="r" rtl="1">
              <a:defRPr>
                <a:latin typeface="Tahoma" panose="020B0604030504040204" pitchFamily="34" charset="0"/>
                <a:ea typeface="Tahoma" panose="020B0604030504040204" pitchFamily="34" charset="0"/>
                <a:cs typeface="Tahoma" panose="020B0604030504040204" pitchFamily="34" charset="0"/>
              </a:defRPr>
            </a:lvl4pPr>
            <a:lvl5pPr algn="r" rtl="1">
              <a:defRPr>
                <a:latin typeface="Tahoma" panose="020B0604030504040204" pitchFamily="34" charset="0"/>
                <a:ea typeface="Tahoma" panose="020B0604030504040204" pitchFamily="34" charset="0"/>
                <a:cs typeface="Tahoma" panose="020B0604030504040204" pitchFamily="34" charset="0"/>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4" name="عنصر نائب للمحتوى 3"/>
          <p:cNvSpPr>
            <a:spLocks noGrp="1"/>
          </p:cNvSpPr>
          <p:nvPr>
            <p:ph sz="half" idx="2"/>
          </p:nvPr>
        </p:nvSpPr>
        <p:spPr>
          <a:xfrm flipH="1">
            <a:off x="1036320" y="2120900"/>
            <a:ext cx="4639736" cy="3748194"/>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vl2pPr algn="r" rtl="1">
              <a:defRPr>
                <a:latin typeface="Tahoma" panose="020B0604030504040204" pitchFamily="34" charset="0"/>
                <a:ea typeface="Tahoma" panose="020B0604030504040204" pitchFamily="34" charset="0"/>
                <a:cs typeface="Tahoma" panose="020B0604030504040204" pitchFamily="34" charset="0"/>
              </a:defRPr>
            </a:lvl2pPr>
            <a:lvl3pPr algn="r" rtl="1">
              <a:defRPr>
                <a:latin typeface="Tahoma" panose="020B0604030504040204" pitchFamily="34" charset="0"/>
                <a:ea typeface="Tahoma" panose="020B0604030504040204" pitchFamily="34" charset="0"/>
                <a:cs typeface="Tahoma" panose="020B0604030504040204" pitchFamily="34" charset="0"/>
              </a:defRPr>
            </a:lvl3pPr>
            <a:lvl4pPr algn="r" rtl="1">
              <a:defRPr>
                <a:latin typeface="Tahoma" panose="020B0604030504040204" pitchFamily="34" charset="0"/>
                <a:ea typeface="Tahoma" panose="020B0604030504040204" pitchFamily="34" charset="0"/>
                <a:cs typeface="Tahoma" panose="020B0604030504040204" pitchFamily="34" charset="0"/>
              </a:defRPr>
            </a:lvl4pPr>
            <a:lvl5pPr algn="r" rtl="1">
              <a:defRPr>
                <a:latin typeface="Tahoma" panose="020B0604030504040204" pitchFamily="34" charset="0"/>
                <a:ea typeface="Tahoma" panose="020B0604030504040204" pitchFamily="34" charset="0"/>
                <a:cs typeface="Tahoma" panose="020B0604030504040204" pitchFamily="34" charset="0"/>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2" name="عنصر نائب للتاريخ 1">
            <a:extLst>
              <a:ext uri="{FF2B5EF4-FFF2-40B4-BE49-F238E27FC236}">
                <a16:creationId xmlns:a16="http://schemas.microsoft.com/office/drawing/2014/main" id="{5782D47D-B0DC-4C40-BCC6-BBBA32584A38}"/>
              </a:ext>
            </a:extLst>
          </p:cNvPr>
          <p:cNvSpPr>
            <a:spLocks noGrp="1"/>
          </p:cNvSpPr>
          <p:nvPr>
            <p:ph type="dt" sz="half" idx="10"/>
          </p:nvPr>
        </p:nvSpPr>
        <p:spPr>
          <a:xfrm flipH="1">
            <a:off x="1388724" y="6446838"/>
            <a:ext cx="258485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F337152C-E21D-4501-8905-0F496B320EEF}" type="datetime1">
              <a:rPr lang="ar-SA" smtClean="0"/>
              <a:t>16/02/1446</a:t>
            </a:fld>
            <a:endParaRPr lang="en-US" dirty="0"/>
          </a:p>
        </p:txBody>
      </p:sp>
      <p:sp>
        <p:nvSpPr>
          <p:cNvPr id="9" name="عنصر نائب للتذييل 8">
            <a:extLst>
              <a:ext uri="{FF2B5EF4-FFF2-40B4-BE49-F238E27FC236}">
                <a16:creationId xmlns:a16="http://schemas.microsoft.com/office/drawing/2014/main" id="{4690D34E-7EBD-44B2-83CA-4C126A18D7EF}"/>
              </a:ext>
            </a:extLst>
          </p:cNvPr>
          <p:cNvSpPr>
            <a:spLocks noGrp="1"/>
          </p:cNvSpPr>
          <p:nvPr>
            <p:ph type="ftr" sz="quarter" idx="11"/>
          </p:nvPr>
        </p:nvSpPr>
        <p:spPr>
          <a:xfrm flipH="1">
            <a:off x="4276459" y="6446838"/>
            <a:ext cx="6818262"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0" name="عنصر نائب لرقم الشريحة 9">
            <a:extLst>
              <a:ext uri="{FF2B5EF4-FFF2-40B4-BE49-F238E27FC236}">
                <a16:creationId xmlns:a16="http://schemas.microsoft.com/office/drawing/2014/main" id="{2AC511A1-9BBD-42DE-92FB-2AF44F8E97A9}"/>
              </a:ext>
            </a:extLst>
          </p:cNvPr>
          <p:cNvSpPr>
            <a:spLocks noGrp="1"/>
          </p:cNvSpPr>
          <p:nvPr>
            <p:ph type="sldNum" sz="quarter" idx="12"/>
          </p:nvPr>
        </p:nvSpPr>
        <p:spPr>
          <a:xfrm flipH="1">
            <a:off x="418408" y="6446838"/>
            <a:ext cx="78001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10" name="العنوان 9"/>
          <p:cNvSpPr>
            <a:spLocks noGrp="1"/>
          </p:cNvSpPr>
          <p:nvPr>
            <p:ph type="title"/>
          </p:nvPr>
        </p:nvSpPr>
        <p:spPr>
          <a:xfrm flipH="1">
            <a:off x="1036320" y="286603"/>
            <a:ext cx="10058400" cy="145075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en-US"/>
              <a:t>Click to edit Master title style</a:t>
            </a:r>
            <a:endParaRPr lang="en-US" dirty="0"/>
          </a:p>
        </p:txBody>
      </p:sp>
      <p:sp>
        <p:nvSpPr>
          <p:cNvPr id="3" name="عنصر نائب للنص 2"/>
          <p:cNvSpPr>
            <a:spLocks noGrp="1"/>
          </p:cNvSpPr>
          <p:nvPr>
            <p:ph type="body" idx="1"/>
          </p:nvPr>
        </p:nvSpPr>
        <p:spPr>
          <a:xfrm flipH="1">
            <a:off x="6454984" y="2057400"/>
            <a:ext cx="4639736" cy="736282"/>
          </a:xfrm>
        </p:spPr>
        <p:txBody>
          <a:bodyPr lIns="91440" rIns="91440" rtlCol="1" anchor="ctr">
            <a:normAutofit/>
          </a:bodyPr>
          <a:lstStyle>
            <a:lvl1pPr marL="0" indent="0" algn="r" rtl="1">
              <a:buNone/>
              <a:defRPr sz="2000" b="0" cap="all"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en-US"/>
              <a:t>Click to edit Master text styles</a:t>
            </a:r>
          </a:p>
        </p:txBody>
      </p:sp>
      <p:sp>
        <p:nvSpPr>
          <p:cNvPr id="4" name="عنصر نائب للمحتوى 3"/>
          <p:cNvSpPr>
            <a:spLocks noGrp="1"/>
          </p:cNvSpPr>
          <p:nvPr>
            <p:ph sz="half" idx="2"/>
          </p:nvPr>
        </p:nvSpPr>
        <p:spPr>
          <a:xfrm flipH="1">
            <a:off x="6454984" y="2958274"/>
            <a:ext cx="4639736" cy="2910821"/>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vl2pPr algn="r" rtl="1">
              <a:defRPr>
                <a:latin typeface="Tahoma" panose="020B0604030504040204" pitchFamily="34" charset="0"/>
                <a:ea typeface="Tahoma" panose="020B0604030504040204" pitchFamily="34" charset="0"/>
                <a:cs typeface="Tahoma" panose="020B0604030504040204" pitchFamily="34" charset="0"/>
              </a:defRPr>
            </a:lvl2pPr>
            <a:lvl3pPr algn="r" rtl="1">
              <a:defRPr>
                <a:latin typeface="Tahoma" panose="020B0604030504040204" pitchFamily="34" charset="0"/>
                <a:ea typeface="Tahoma" panose="020B0604030504040204" pitchFamily="34" charset="0"/>
                <a:cs typeface="Tahoma" panose="020B0604030504040204" pitchFamily="34" charset="0"/>
              </a:defRPr>
            </a:lvl3pPr>
            <a:lvl4pPr algn="r" rtl="1">
              <a:defRPr>
                <a:latin typeface="Tahoma" panose="020B0604030504040204" pitchFamily="34" charset="0"/>
                <a:ea typeface="Tahoma" panose="020B0604030504040204" pitchFamily="34" charset="0"/>
                <a:cs typeface="Tahoma" panose="020B0604030504040204" pitchFamily="34" charset="0"/>
              </a:defRPr>
            </a:lvl4pPr>
            <a:lvl5pPr algn="r" rtl="1">
              <a:defRPr>
                <a:latin typeface="Tahoma" panose="020B0604030504040204" pitchFamily="34" charset="0"/>
                <a:ea typeface="Tahoma" panose="020B0604030504040204" pitchFamily="34" charset="0"/>
                <a:cs typeface="Tahoma" panose="020B0604030504040204" pitchFamily="34" charset="0"/>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5" name="عنصر نائب للنص 4"/>
          <p:cNvSpPr>
            <a:spLocks noGrp="1"/>
          </p:cNvSpPr>
          <p:nvPr>
            <p:ph type="body" sz="quarter" idx="3"/>
          </p:nvPr>
        </p:nvSpPr>
        <p:spPr>
          <a:xfrm flipH="1">
            <a:off x="1036320" y="2057400"/>
            <a:ext cx="4639736" cy="736282"/>
          </a:xfrm>
        </p:spPr>
        <p:txBody>
          <a:bodyPr lIns="91440" rIns="91440" rtlCol="1" anchor="ctr">
            <a:normAutofit/>
          </a:bodyPr>
          <a:lstStyle>
            <a:lvl1pPr marL="0" indent="0" algn="r" rtl="1">
              <a:buNone/>
              <a:defRPr sz="2000" b="0" cap="all"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en-US"/>
              <a:t>Click to edit Master text styles</a:t>
            </a:r>
          </a:p>
        </p:txBody>
      </p:sp>
      <p:sp>
        <p:nvSpPr>
          <p:cNvPr id="6" name="عنصر نائب للمحتوى 5"/>
          <p:cNvSpPr>
            <a:spLocks noGrp="1"/>
          </p:cNvSpPr>
          <p:nvPr>
            <p:ph sz="quarter" idx="4"/>
          </p:nvPr>
        </p:nvSpPr>
        <p:spPr>
          <a:xfrm flipH="1">
            <a:off x="1036320" y="2958273"/>
            <a:ext cx="4639736" cy="2910821"/>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vl2pPr algn="r" rtl="1">
              <a:defRPr>
                <a:latin typeface="Tahoma" panose="020B0604030504040204" pitchFamily="34" charset="0"/>
                <a:ea typeface="Tahoma" panose="020B0604030504040204" pitchFamily="34" charset="0"/>
                <a:cs typeface="Tahoma" panose="020B0604030504040204" pitchFamily="34" charset="0"/>
              </a:defRPr>
            </a:lvl2pPr>
            <a:lvl3pPr algn="r" rtl="1">
              <a:defRPr>
                <a:latin typeface="Tahoma" panose="020B0604030504040204" pitchFamily="34" charset="0"/>
                <a:ea typeface="Tahoma" panose="020B0604030504040204" pitchFamily="34" charset="0"/>
                <a:cs typeface="Tahoma" panose="020B0604030504040204" pitchFamily="34" charset="0"/>
              </a:defRPr>
            </a:lvl3pPr>
            <a:lvl4pPr algn="r" rtl="1">
              <a:defRPr>
                <a:latin typeface="Tahoma" panose="020B0604030504040204" pitchFamily="34" charset="0"/>
                <a:ea typeface="Tahoma" panose="020B0604030504040204" pitchFamily="34" charset="0"/>
                <a:cs typeface="Tahoma" panose="020B0604030504040204" pitchFamily="34" charset="0"/>
              </a:defRPr>
            </a:lvl4pPr>
            <a:lvl5pPr algn="r" rtl="1">
              <a:defRPr>
                <a:latin typeface="Tahoma" panose="020B0604030504040204" pitchFamily="34" charset="0"/>
                <a:ea typeface="Tahoma" panose="020B0604030504040204" pitchFamily="34" charset="0"/>
                <a:cs typeface="Tahoma" panose="020B0604030504040204" pitchFamily="34" charset="0"/>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2" name="عنصر نائب للتاريخ 1">
            <a:extLst>
              <a:ext uri="{FF2B5EF4-FFF2-40B4-BE49-F238E27FC236}">
                <a16:creationId xmlns:a16="http://schemas.microsoft.com/office/drawing/2014/main" id="{8AF8A515-AA94-45D1-9223-5C2272618D85}"/>
              </a:ext>
            </a:extLst>
          </p:cNvPr>
          <p:cNvSpPr>
            <a:spLocks noGrp="1"/>
          </p:cNvSpPr>
          <p:nvPr>
            <p:ph type="dt" sz="half" idx="10"/>
          </p:nvPr>
        </p:nvSpPr>
        <p:spPr>
          <a:xfrm flipH="1">
            <a:off x="1388724" y="6446838"/>
            <a:ext cx="258485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68205897-995A-48D4-BF2A-AA1DD25276D0}" type="datetime1">
              <a:rPr lang="ar-SA" smtClean="0"/>
              <a:t>16/02/1446</a:t>
            </a:fld>
            <a:endParaRPr lang="en-US" dirty="0"/>
          </a:p>
        </p:txBody>
      </p:sp>
      <p:sp>
        <p:nvSpPr>
          <p:cNvPr id="11" name="عنصر نائب للتذييل 10">
            <a:extLst>
              <a:ext uri="{FF2B5EF4-FFF2-40B4-BE49-F238E27FC236}">
                <a16:creationId xmlns:a16="http://schemas.microsoft.com/office/drawing/2014/main" id="{D052F5BC-98E0-4D60-AD67-9547738B7DD4}"/>
              </a:ext>
            </a:extLst>
          </p:cNvPr>
          <p:cNvSpPr>
            <a:spLocks noGrp="1"/>
          </p:cNvSpPr>
          <p:nvPr>
            <p:ph type="ftr" sz="quarter" idx="11"/>
          </p:nvPr>
        </p:nvSpPr>
        <p:spPr>
          <a:xfrm flipH="1">
            <a:off x="4276459" y="6446838"/>
            <a:ext cx="6818262"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2" name="عنصر نائب لرقم الشريحة 11">
            <a:extLst>
              <a:ext uri="{FF2B5EF4-FFF2-40B4-BE49-F238E27FC236}">
                <a16:creationId xmlns:a16="http://schemas.microsoft.com/office/drawing/2014/main" id="{A38552DC-952E-41EA-AAAF-C2187523C0B0}"/>
              </a:ext>
            </a:extLst>
          </p:cNvPr>
          <p:cNvSpPr>
            <a:spLocks noGrp="1"/>
          </p:cNvSpPr>
          <p:nvPr>
            <p:ph type="sldNum" sz="quarter" idx="12"/>
          </p:nvPr>
        </p:nvSpPr>
        <p:spPr>
          <a:xfrm flipH="1">
            <a:off x="418408" y="6446838"/>
            <a:ext cx="78001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العنوان فقط">
    <p:spTree>
      <p:nvGrpSpPr>
        <p:cNvPr id="1" name=""/>
        <p:cNvGrpSpPr/>
        <p:nvPr/>
      </p:nvGrpSpPr>
      <p:grpSpPr>
        <a:xfrm>
          <a:off x="0" y="0"/>
          <a:ext cx="0" cy="0"/>
          <a:chOff x="0" y="0"/>
          <a:chExt cx="0" cy="0"/>
        </a:xfrm>
      </p:grpSpPr>
      <p:sp>
        <p:nvSpPr>
          <p:cNvPr id="2" name="العنوان 1"/>
          <p:cNvSpPr>
            <a:spLocks noGrp="1"/>
          </p:cNvSpPr>
          <p:nvPr>
            <p:ph type="title"/>
          </p:nvPr>
        </p:nvSpPr>
        <p:spPr>
          <a:xfrm flipH="1">
            <a:off x="1036320" y="286603"/>
            <a:ext cx="10058400" cy="145075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pPr rtl="1"/>
            <a:r>
              <a:rPr lang="en-US"/>
              <a:t>Click to edit Master title style</a:t>
            </a:r>
            <a:endParaRPr lang="en-US" dirty="0"/>
          </a:p>
        </p:txBody>
      </p:sp>
      <p:sp>
        <p:nvSpPr>
          <p:cNvPr id="6" name="عنصر نائب للتاريخ 5">
            <a:extLst>
              <a:ext uri="{FF2B5EF4-FFF2-40B4-BE49-F238E27FC236}">
                <a16:creationId xmlns:a16="http://schemas.microsoft.com/office/drawing/2014/main" id="{7392073F-158F-44A3-8913-917AFFC1BC20}"/>
              </a:ext>
            </a:extLst>
          </p:cNvPr>
          <p:cNvSpPr>
            <a:spLocks noGrp="1"/>
          </p:cNvSpPr>
          <p:nvPr>
            <p:ph type="dt" sz="half" idx="10"/>
          </p:nvPr>
        </p:nvSpPr>
        <p:spPr>
          <a:xfrm flipH="1">
            <a:off x="1388724" y="6446838"/>
            <a:ext cx="258485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70D3C6C7-7589-4F39-A4B9-CC5507945985}" type="datetime1">
              <a:rPr lang="ar-SA" smtClean="0"/>
              <a:t>16/02/1446</a:t>
            </a:fld>
            <a:endParaRPr lang="en-US" dirty="0"/>
          </a:p>
        </p:txBody>
      </p:sp>
      <p:sp>
        <p:nvSpPr>
          <p:cNvPr id="7" name="عنصر نائب للتذييل 6">
            <a:extLst>
              <a:ext uri="{FF2B5EF4-FFF2-40B4-BE49-F238E27FC236}">
                <a16:creationId xmlns:a16="http://schemas.microsoft.com/office/drawing/2014/main" id="{EED72207-24CA-42B7-A975-2F8E41CBA904}"/>
              </a:ext>
            </a:extLst>
          </p:cNvPr>
          <p:cNvSpPr>
            <a:spLocks noGrp="1"/>
          </p:cNvSpPr>
          <p:nvPr>
            <p:ph type="ftr" sz="quarter" idx="11"/>
          </p:nvPr>
        </p:nvSpPr>
        <p:spPr>
          <a:xfrm flipH="1">
            <a:off x="4276459" y="6446838"/>
            <a:ext cx="6818262"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8" name="عنصر نائب لرقم الشريحة 7">
            <a:extLst>
              <a:ext uri="{FF2B5EF4-FFF2-40B4-BE49-F238E27FC236}">
                <a16:creationId xmlns:a16="http://schemas.microsoft.com/office/drawing/2014/main" id="{D01080F2-251A-4B88-9A62-16F46D724F83}"/>
              </a:ext>
            </a:extLst>
          </p:cNvPr>
          <p:cNvSpPr>
            <a:spLocks noGrp="1"/>
          </p:cNvSpPr>
          <p:nvPr>
            <p:ph type="sldNum" sz="quarter" idx="12"/>
          </p:nvPr>
        </p:nvSpPr>
        <p:spPr>
          <a:xfrm flipH="1">
            <a:off x="418408" y="6446838"/>
            <a:ext cx="78001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فارغ">
    <p:spTree>
      <p:nvGrpSpPr>
        <p:cNvPr id="1" name=""/>
        <p:cNvGrpSpPr/>
        <p:nvPr/>
      </p:nvGrpSpPr>
      <p:grpSpPr>
        <a:xfrm>
          <a:off x="0" y="0"/>
          <a:ext cx="0" cy="0"/>
          <a:chOff x="0" y="0"/>
          <a:chExt cx="0" cy="0"/>
        </a:xfrm>
      </p:grpSpPr>
      <p:sp>
        <p:nvSpPr>
          <p:cNvPr id="10" name="مستطيل 9">
            <a:extLst>
              <a:ext uri="{FF2B5EF4-FFF2-40B4-BE49-F238E27FC236}">
                <a16:creationId xmlns:a16="http://schemas.microsoft.com/office/drawing/2014/main" id="{A8E9C91B-7EAD-4562-AB0E-DFB9663AECE3}"/>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 name="عنصر نائب للتاريخ 1">
            <a:extLst>
              <a:ext uri="{FF2B5EF4-FFF2-40B4-BE49-F238E27FC236}">
                <a16:creationId xmlns:a16="http://schemas.microsoft.com/office/drawing/2014/main" id="{94E9223F-721F-47BF-9FD5-0F8D12FF0DE1}"/>
              </a:ext>
            </a:extLst>
          </p:cNvPr>
          <p:cNvSpPr>
            <a:spLocks noGrp="1"/>
          </p:cNvSpPr>
          <p:nvPr>
            <p:ph type="dt" sz="half" idx="10"/>
          </p:nvPr>
        </p:nvSpPr>
        <p:spPr>
          <a:xfrm flipH="1">
            <a:off x="1388724" y="6446838"/>
            <a:ext cx="258485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1999BC38-0D29-4775-8209-318F38CD65D0}" type="datetime1">
              <a:rPr lang="ar-SA" smtClean="0"/>
              <a:t>16/02/1446</a:t>
            </a:fld>
            <a:endParaRPr lang="en-US" dirty="0"/>
          </a:p>
        </p:txBody>
      </p:sp>
      <p:sp>
        <p:nvSpPr>
          <p:cNvPr id="3" name="عنصر نائب للتذييل 2">
            <a:extLst>
              <a:ext uri="{FF2B5EF4-FFF2-40B4-BE49-F238E27FC236}">
                <a16:creationId xmlns:a16="http://schemas.microsoft.com/office/drawing/2014/main" id="{05915714-6BBA-4593-8591-4E26F7D58D9F}"/>
              </a:ext>
            </a:extLst>
          </p:cNvPr>
          <p:cNvSpPr>
            <a:spLocks noGrp="1"/>
          </p:cNvSpPr>
          <p:nvPr>
            <p:ph type="ftr" sz="quarter" idx="11"/>
          </p:nvPr>
        </p:nvSpPr>
        <p:spPr>
          <a:xfrm flipH="1">
            <a:off x="4276459" y="6446838"/>
            <a:ext cx="6818262"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4" name="عنصر نائب لرقم الشريحة 3">
            <a:extLst>
              <a:ext uri="{FF2B5EF4-FFF2-40B4-BE49-F238E27FC236}">
                <a16:creationId xmlns:a16="http://schemas.microsoft.com/office/drawing/2014/main" id="{BE06F857-D2E1-44DD-ABDD-EBB739645B67}"/>
              </a:ext>
            </a:extLst>
          </p:cNvPr>
          <p:cNvSpPr>
            <a:spLocks noGrp="1"/>
          </p:cNvSpPr>
          <p:nvPr>
            <p:ph type="sldNum" sz="quarter" idx="12"/>
          </p:nvPr>
        </p:nvSpPr>
        <p:spPr>
          <a:xfrm flipH="1">
            <a:off x="418408" y="6446838"/>
            <a:ext cx="78001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محتوى بتسمية توضيحية">
    <p:spTree>
      <p:nvGrpSpPr>
        <p:cNvPr id="1" name=""/>
        <p:cNvGrpSpPr/>
        <p:nvPr/>
      </p:nvGrpSpPr>
      <p:grpSpPr>
        <a:xfrm>
          <a:off x="0" y="0"/>
          <a:ext cx="0" cy="0"/>
          <a:chOff x="0" y="0"/>
          <a:chExt cx="0" cy="0"/>
        </a:xfrm>
      </p:grpSpPr>
      <p:sp>
        <p:nvSpPr>
          <p:cNvPr id="8" name="مستطيل 7">
            <a:extLst>
              <a:ext uri="{FF2B5EF4-FFF2-40B4-BE49-F238E27FC236}">
                <a16:creationId xmlns:a16="http://schemas.microsoft.com/office/drawing/2014/main" id="{16D90D66-BCB9-4229-A829-628874352AC0}"/>
              </a:ext>
            </a:extLst>
          </p:cNvPr>
          <p:cNvSpPr/>
          <p:nvPr/>
        </p:nvSpPr>
        <p:spPr>
          <a:xfrm flipH="1">
            <a:off x="7537688"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 name="العنوان 1"/>
          <p:cNvSpPr>
            <a:spLocks noGrp="1"/>
          </p:cNvSpPr>
          <p:nvPr>
            <p:ph type="title"/>
          </p:nvPr>
        </p:nvSpPr>
        <p:spPr>
          <a:xfrm flipH="1">
            <a:off x="8030967" y="786383"/>
            <a:ext cx="3517567" cy="2093975"/>
          </a:xfrm>
        </p:spPr>
        <p:txBody>
          <a:bodyPr rtlCol="1" anchor="b">
            <a:normAutofit/>
          </a:bodyPr>
          <a:lstStyle>
            <a:lvl1pPr algn="r" rtl="1">
              <a:lnSpc>
                <a:spcPct val="90000"/>
              </a:lnSpc>
              <a:defRPr sz="3600" b="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pPr rtl="1"/>
            <a:r>
              <a:rPr lang="en-US"/>
              <a:t>Click to edit Master title style</a:t>
            </a:r>
            <a:endParaRPr lang="en-US" dirty="0"/>
          </a:p>
        </p:txBody>
      </p:sp>
      <p:sp>
        <p:nvSpPr>
          <p:cNvPr id="3" name="عنصر نائب للمحتوى 2"/>
          <p:cNvSpPr>
            <a:spLocks noGrp="1"/>
          </p:cNvSpPr>
          <p:nvPr>
            <p:ph idx="1"/>
          </p:nvPr>
        </p:nvSpPr>
        <p:spPr>
          <a:xfrm flipH="1">
            <a:off x="804672" y="812799"/>
            <a:ext cx="5928344" cy="5294757"/>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vl2pPr algn="r" rtl="1">
              <a:defRPr>
                <a:latin typeface="Tahoma" panose="020B0604030504040204" pitchFamily="34" charset="0"/>
                <a:ea typeface="Tahoma" panose="020B0604030504040204" pitchFamily="34" charset="0"/>
                <a:cs typeface="Tahoma" panose="020B0604030504040204" pitchFamily="34" charset="0"/>
              </a:defRPr>
            </a:lvl2pPr>
            <a:lvl3pPr algn="r" rtl="1">
              <a:defRPr>
                <a:latin typeface="Tahoma" panose="020B0604030504040204" pitchFamily="34" charset="0"/>
                <a:ea typeface="Tahoma" panose="020B0604030504040204" pitchFamily="34" charset="0"/>
                <a:cs typeface="Tahoma" panose="020B0604030504040204" pitchFamily="34" charset="0"/>
              </a:defRPr>
            </a:lvl3pPr>
            <a:lvl4pPr algn="r" rtl="1">
              <a:defRPr>
                <a:latin typeface="Tahoma" panose="020B0604030504040204" pitchFamily="34" charset="0"/>
                <a:ea typeface="Tahoma" panose="020B0604030504040204" pitchFamily="34" charset="0"/>
                <a:cs typeface="Tahoma" panose="020B0604030504040204" pitchFamily="34" charset="0"/>
              </a:defRPr>
            </a:lvl4pPr>
            <a:lvl5pPr algn="r" rtl="1">
              <a:defRPr>
                <a:latin typeface="Tahoma" panose="020B0604030504040204" pitchFamily="34" charset="0"/>
                <a:ea typeface="Tahoma" panose="020B0604030504040204" pitchFamily="34" charset="0"/>
                <a:cs typeface="Tahoma" panose="020B0604030504040204" pitchFamily="34" charset="0"/>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4" name="عنصر نائب للنص 3"/>
          <p:cNvSpPr>
            <a:spLocks noGrp="1"/>
          </p:cNvSpPr>
          <p:nvPr>
            <p:ph type="body" sz="half" idx="2"/>
          </p:nvPr>
        </p:nvSpPr>
        <p:spPr>
          <a:xfrm flipH="1">
            <a:off x="8030968" y="3043050"/>
            <a:ext cx="3517567" cy="3064505"/>
          </a:xfrm>
        </p:spPr>
        <p:txBody>
          <a:bodyPr lIns="91440" rIns="91440" rtlCol="1">
            <a:normAutofit/>
          </a:bodyPr>
          <a:lstStyle>
            <a:lvl1pPr marL="0" indent="0" algn="r" rtl="1">
              <a:buNone/>
              <a:defRPr sz="1800">
                <a:solidFill>
                  <a:srgbClr val="FFFFFF"/>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en-US"/>
              <a:t>Click to edit Master text styles</a:t>
            </a:r>
          </a:p>
        </p:txBody>
      </p:sp>
      <p:sp>
        <p:nvSpPr>
          <p:cNvPr id="5" name="عنصر نائب للتاريخ 4"/>
          <p:cNvSpPr>
            <a:spLocks noGrp="1"/>
          </p:cNvSpPr>
          <p:nvPr>
            <p:ph type="dt" sz="half" idx="10"/>
          </p:nvPr>
        </p:nvSpPr>
        <p:spPr>
          <a:xfrm flipH="1">
            <a:off x="8030968" y="6446520"/>
            <a:ext cx="3517568"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02EB7EFE-C288-46BD-8A7B-8D58E2AF6107}" type="datetime1">
              <a:rPr lang="ar-SA" smtClean="0"/>
              <a:t>16/02/1446</a:t>
            </a:fld>
            <a:endParaRPr lang="en-US" dirty="0"/>
          </a:p>
        </p:txBody>
      </p:sp>
      <p:sp>
        <p:nvSpPr>
          <p:cNvPr id="6" name="عنصر نائب للتذييل 5"/>
          <p:cNvSpPr>
            <a:spLocks noGrp="1"/>
          </p:cNvSpPr>
          <p:nvPr>
            <p:ph type="ftr" sz="quarter" idx="11"/>
          </p:nvPr>
        </p:nvSpPr>
        <p:spPr>
          <a:xfrm flipH="1">
            <a:off x="1398998" y="6446520"/>
            <a:ext cx="5334019" cy="365125"/>
          </a:xfrm>
        </p:spPr>
        <p:txBody>
          <a:bodyPr rtlCol="1"/>
          <a:lstStyle>
            <a:lvl1pPr algn="r" rtl="1">
              <a:defRPr>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7" name="عنصر نائب لرقم الشريحة 6"/>
          <p:cNvSpPr>
            <a:spLocks noGrp="1"/>
          </p:cNvSpPr>
          <p:nvPr>
            <p:ph type="sldNum" sz="quarter" idx="12"/>
          </p:nvPr>
        </p:nvSpPr>
        <p:spPr>
          <a:xfrm flipH="1">
            <a:off x="418408" y="6446838"/>
            <a:ext cx="780010" cy="365125"/>
          </a:xfrm>
        </p:spPr>
        <p:txBody>
          <a:bodyPr rtlCol="1"/>
          <a:lstStyle>
            <a:lvl1pPr algn="r" rtl="1">
              <a:defRPr>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صورة مع تسمية توضيحية">
    <p:spTree>
      <p:nvGrpSpPr>
        <p:cNvPr id="1" name=""/>
        <p:cNvGrpSpPr/>
        <p:nvPr/>
      </p:nvGrpSpPr>
      <p:grpSpPr>
        <a:xfrm>
          <a:off x="0" y="0"/>
          <a:ext cx="0" cy="0"/>
          <a:chOff x="0" y="0"/>
          <a:chExt cx="0" cy="0"/>
        </a:xfrm>
      </p:grpSpPr>
      <p:sp>
        <p:nvSpPr>
          <p:cNvPr id="8" name="مستطيل 7">
            <a:extLst>
              <a:ext uri="{FF2B5EF4-FFF2-40B4-BE49-F238E27FC236}">
                <a16:creationId xmlns:a16="http://schemas.microsoft.com/office/drawing/2014/main" id="{DA134939-39C0-4522-A125-A13DFDA66490}"/>
              </a:ext>
            </a:extLst>
          </p:cNvPr>
          <p:cNvSpPr/>
          <p:nvPr/>
        </p:nvSpPr>
        <p:spPr>
          <a:xfrm flipH="1">
            <a:off x="3175"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 name="عنصر نائب للصورة 2"/>
          <p:cNvSpPr>
            <a:spLocks noGrp="1" noChangeAspect="1"/>
          </p:cNvSpPr>
          <p:nvPr>
            <p:ph type="pic" idx="1"/>
          </p:nvPr>
        </p:nvSpPr>
        <p:spPr>
          <a:xfrm flipH="1">
            <a:off x="0" y="0"/>
            <a:ext cx="12191985" cy="4578350"/>
          </a:xfrm>
          <a:solidFill>
            <a:schemeClr val="bg1">
              <a:lumMod val="85000"/>
            </a:schemeClr>
          </a:solidFill>
        </p:spPr>
        <p:txBody>
          <a:bodyPr lIns="457200" tIns="457200" rtlCol="1" anchor="t"/>
          <a:lstStyle>
            <a:lvl1pPr marL="444500" indent="0" algn="r" rtl="1">
              <a:buNone/>
              <a:defRPr sz="3200">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en-US"/>
              <a:t>Click icon to add picture</a:t>
            </a:r>
            <a:endParaRPr lang="en-US" dirty="0"/>
          </a:p>
        </p:txBody>
      </p:sp>
      <p:sp>
        <p:nvSpPr>
          <p:cNvPr id="2" name="العنوان 1"/>
          <p:cNvSpPr>
            <a:spLocks noGrp="1"/>
          </p:cNvSpPr>
          <p:nvPr>
            <p:ph type="title"/>
          </p:nvPr>
        </p:nvSpPr>
        <p:spPr>
          <a:xfrm flipH="1">
            <a:off x="981076" y="4799362"/>
            <a:ext cx="10113645" cy="743682"/>
          </a:xfrm>
        </p:spPr>
        <p:txBody>
          <a:bodyPr tIns="0" bIns="0" rtlCol="1" anchor="b">
            <a:noAutofit/>
          </a:bodyPr>
          <a:lstStyle>
            <a:lvl1pPr algn="r" rtl="1">
              <a:defRPr sz="3600" b="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pPr rtl="1"/>
            <a:r>
              <a:rPr lang="en-US"/>
              <a:t>Click to edit Master title style</a:t>
            </a:r>
            <a:endParaRPr lang="en-US" dirty="0"/>
          </a:p>
        </p:txBody>
      </p:sp>
      <p:sp>
        <p:nvSpPr>
          <p:cNvPr id="4" name="عنصر نائب للنص 3"/>
          <p:cNvSpPr>
            <a:spLocks noGrp="1"/>
          </p:cNvSpPr>
          <p:nvPr>
            <p:ph type="body" sz="half" idx="2"/>
          </p:nvPr>
        </p:nvSpPr>
        <p:spPr>
          <a:xfrm flipH="1">
            <a:off x="981457" y="5715000"/>
            <a:ext cx="10113264" cy="609600"/>
          </a:xfrm>
        </p:spPr>
        <p:txBody>
          <a:bodyPr lIns="91440" tIns="0" rIns="91440" bIns="0" rtlCol="1">
            <a:normAutofit/>
          </a:bodyPr>
          <a:lstStyle>
            <a:lvl1pPr marL="0" indent="0" algn="r" rtl="1">
              <a:spcBef>
                <a:spcPts val="0"/>
              </a:spcBef>
              <a:spcAft>
                <a:spcPts val="600"/>
              </a:spcAft>
              <a:buNone/>
              <a:defRPr sz="1800">
                <a:solidFill>
                  <a:srgbClr val="FFFFFF"/>
                </a:solidFill>
                <a:latin typeface="Tahoma" panose="020B0604030504040204" pitchFamily="34" charset="0"/>
                <a:ea typeface="Tahoma" panose="020B0604030504040204" pitchFamily="34" charset="0"/>
                <a:cs typeface="Tahoma" panose="020B0604030504040204" pitchFamily="34" charset="0"/>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en-US"/>
              <a:t>Click to edit Master text styles</a:t>
            </a:r>
          </a:p>
        </p:txBody>
      </p:sp>
      <p:sp>
        <p:nvSpPr>
          <p:cNvPr id="5" name="عنصر نائب للتاريخ 4"/>
          <p:cNvSpPr>
            <a:spLocks noGrp="1"/>
          </p:cNvSpPr>
          <p:nvPr>
            <p:ph type="dt" sz="half" idx="10"/>
          </p:nvPr>
        </p:nvSpPr>
        <p:spPr>
          <a:xfrm flipH="1">
            <a:off x="1388724" y="6446838"/>
            <a:ext cx="258485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A91C3A1E-4BEE-4AF9-884B-7BBB2F0B127B}" type="datetime1">
              <a:rPr lang="ar-SA" smtClean="0"/>
              <a:t>16/02/1446</a:t>
            </a:fld>
            <a:endParaRPr lang="en-US" dirty="0"/>
          </a:p>
        </p:txBody>
      </p:sp>
      <p:sp>
        <p:nvSpPr>
          <p:cNvPr id="6" name="عنصر نائب للتذييل 5"/>
          <p:cNvSpPr>
            <a:spLocks noGrp="1"/>
          </p:cNvSpPr>
          <p:nvPr>
            <p:ph type="ftr" sz="quarter" idx="11"/>
          </p:nvPr>
        </p:nvSpPr>
        <p:spPr>
          <a:xfrm flipH="1">
            <a:off x="4276459" y="6446838"/>
            <a:ext cx="6818262"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7" name="عنصر نائب لرقم الشريحة 6"/>
          <p:cNvSpPr>
            <a:spLocks noGrp="1"/>
          </p:cNvSpPr>
          <p:nvPr>
            <p:ph type="sldNum" sz="quarter" idx="12"/>
          </p:nvPr>
        </p:nvSpPr>
        <p:spPr>
          <a:xfrm flipH="1">
            <a:off x="418408" y="6446838"/>
            <a:ext cx="780010" cy="365125"/>
          </a:xfrm>
        </p:spPr>
        <p:txBody>
          <a:bodyPr rtlCol="1"/>
          <a:lstStyle>
            <a:lvl1pPr algn="r" rtl="1">
              <a:defRPr>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مستطيل 6">
            <a:extLst>
              <a:ext uri="{FF2B5EF4-FFF2-40B4-BE49-F238E27FC236}">
                <a16:creationId xmlns:a16="http://schemas.microsoft.com/office/drawing/2014/main" id="{416A0E3C-60E6-4F39-BC55-5F7C224E1F7C}"/>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عنصر نائب للعنوان 1"/>
          <p:cNvSpPr>
            <a:spLocks noGrp="1"/>
          </p:cNvSpPr>
          <p:nvPr>
            <p:ph type="title"/>
          </p:nvPr>
        </p:nvSpPr>
        <p:spPr>
          <a:xfrm flipH="1">
            <a:off x="1036320" y="286603"/>
            <a:ext cx="10058400" cy="1450757"/>
          </a:xfrm>
          <a:prstGeom prst="rect">
            <a:avLst/>
          </a:prstGeom>
        </p:spPr>
        <p:txBody>
          <a:bodyPr vert="horz" lIns="91440" tIns="45720" rIns="91440" bIns="45720" rtlCol="1" anchor="b">
            <a:normAutofit/>
          </a:bodyPr>
          <a:lstStyle/>
          <a:p>
            <a:pPr rtl="1"/>
            <a:r>
              <a:rPr lang="ar"/>
              <a:t>انقر لتحرير نمط العنوان الرئيسي</a:t>
            </a:r>
            <a:endParaRPr lang="en-US" dirty="0"/>
          </a:p>
        </p:txBody>
      </p:sp>
      <p:sp>
        <p:nvSpPr>
          <p:cNvPr id="3" name="عنصر نائب للنص 2"/>
          <p:cNvSpPr>
            <a:spLocks noGrp="1"/>
          </p:cNvSpPr>
          <p:nvPr>
            <p:ph type="body" idx="1"/>
          </p:nvPr>
        </p:nvSpPr>
        <p:spPr>
          <a:xfrm flipH="1">
            <a:off x="1036320" y="2108201"/>
            <a:ext cx="10058400" cy="3760891"/>
          </a:xfrm>
          <a:prstGeom prst="rect">
            <a:avLst/>
          </a:prstGeom>
        </p:spPr>
        <p:txBody>
          <a:bodyPr vert="horz" lIns="0" tIns="45720" rIns="0" bIns="45720" rtlCol="1">
            <a:normAutofit/>
          </a:bodyPr>
          <a:lstStyle/>
          <a:p>
            <a:pPr lvl="0" rtl="1"/>
            <a:r>
              <a:rPr lang="ar"/>
              <a:t>انقر لتحرير أنماط النص الرئيسي</a:t>
            </a:r>
          </a:p>
          <a:p>
            <a:pPr lvl="1" rtl="1"/>
            <a:r>
              <a:rPr lang="ar"/>
              <a:t>المستوى الثاني</a:t>
            </a:r>
          </a:p>
          <a:p>
            <a:pPr lvl="2" rtl="1"/>
            <a:r>
              <a:rPr lang="ar"/>
              <a:t>المستوى الثالث</a:t>
            </a:r>
          </a:p>
          <a:p>
            <a:pPr lvl="3" rtl="1"/>
            <a:r>
              <a:rPr lang="ar"/>
              <a:t>المستوى الرابع</a:t>
            </a:r>
          </a:p>
          <a:p>
            <a:pPr lvl="4" rtl="1"/>
            <a:r>
              <a:rPr lang="ar"/>
              <a:t>المستوى الخامس</a:t>
            </a:r>
            <a:endParaRPr lang="en-US" dirty="0"/>
          </a:p>
        </p:txBody>
      </p:sp>
      <p:sp>
        <p:nvSpPr>
          <p:cNvPr id="4" name="عنصر نائب للتاريخ 3"/>
          <p:cNvSpPr>
            <a:spLocks noGrp="1"/>
          </p:cNvSpPr>
          <p:nvPr>
            <p:ph type="dt" sz="half" idx="2"/>
          </p:nvPr>
        </p:nvSpPr>
        <p:spPr>
          <a:xfrm flipH="1">
            <a:off x="1388724" y="6446838"/>
            <a:ext cx="2584850" cy="365125"/>
          </a:xfrm>
          <a:prstGeom prst="rect">
            <a:avLst/>
          </a:prstGeom>
        </p:spPr>
        <p:txBody>
          <a:bodyPr vert="horz" lIns="91440" tIns="45720" rIns="91440" bIns="45720" rtlCol="1" anchor="ctr"/>
          <a:lstStyle>
            <a:lvl1pPr algn="r" rtl="1">
              <a:defRPr sz="80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fld id="{B15B660E-038F-4F93-BD3C-E796088698AA}" type="datetime1">
              <a:rPr lang="ar-SA" smtClean="0"/>
              <a:t>16/02/1446</a:t>
            </a:fld>
            <a:endParaRPr lang="en-US" dirty="0"/>
          </a:p>
        </p:txBody>
      </p:sp>
      <p:sp>
        <p:nvSpPr>
          <p:cNvPr id="5" name="عنصر نائب للتذييل 4"/>
          <p:cNvSpPr>
            <a:spLocks noGrp="1"/>
          </p:cNvSpPr>
          <p:nvPr>
            <p:ph type="ftr" sz="quarter" idx="3"/>
          </p:nvPr>
        </p:nvSpPr>
        <p:spPr>
          <a:xfrm flipH="1">
            <a:off x="4276459" y="6446838"/>
            <a:ext cx="6818262" cy="365125"/>
          </a:xfrm>
          <a:prstGeom prst="rect">
            <a:avLst/>
          </a:prstGeom>
        </p:spPr>
        <p:txBody>
          <a:bodyPr vert="horz" lIns="91440" tIns="45720" rIns="91440" bIns="45720" rtlCol="1" anchor="ctr"/>
          <a:lstStyle>
            <a:lvl1pPr algn="r" rtl="1">
              <a:defRPr sz="800" cap="all" baseline="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عنصر نائب لرقم الشريحة 5"/>
          <p:cNvSpPr>
            <a:spLocks noGrp="1"/>
          </p:cNvSpPr>
          <p:nvPr>
            <p:ph type="sldNum" sz="quarter" idx="4"/>
          </p:nvPr>
        </p:nvSpPr>
        <p:spPr>
          <a:xfrm flipH="1">
            <a:off x="418408" y="6446838"/>
            <a:ext cx="780010" cy="365125"/>
          </a:xfrm>
          <a:prstGeom prst="rect">
            <a:avLst/>
          </a:prstGeom>
        </p:spPr>
        <p:txBody>
          <a:bodyPr vert="horz" lIns="91440" tIns="45720" rIns="91440" bIns="45720" rtlCol="1" anchor="ctr"/>
          <a:lstStyle>
            <a:lvl1pPr algn="r" rtl="1">
              <a:defRPr sz="80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cxnSp>
        <p:nvCxnSpPr>
          <p:cNvPr id="10" name="رابط مستقيم 9">
            <a:extLst>
              <a:ext uri="{FF2B5EF4-FFF2-40B4-BE49-F238E27FC236}">
                <a16:creationId xmlns:a16="http://schemas.microsoft.com/office/drawing/2014/main" id="{C5025DAC-8B93-4160-B017-3A274A5828C0}"/>
              </a:ext>
            </a:extLst>
          </p:cNvPr>
          <p:cNvCxnSpPr>
            <a:cxnSpLocks/>
          </p:cNvCxnSpPr>
          <p:nvPr/>
        </p:nvCxnSpPr>
        <p:spPr>
          <a:xfrm flipH="1">
            <a:off x="1031508"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r" defTabSz="914400" rtl="1" eaLnBrk="1" latinLnBrk="0" hangingPunct="1">
        <a:lnSpc>
          <a:spcPct val="90000"/>
        </a:lnSpc>
        <a:spcBef>
          <a:spcPct val="0"/>
        </a:spcBef>
        <a:buNone/>
        <a:defRPr sz="4700" i="0" kern="1200" spc="-50" baseline="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p:titleStyle>
    <p:bodyStyle>
      <a:lvl1pPr marL="91440" indent="-91440" algn="r"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مستطيل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 name="العنوان 1">
            <a:extLst>
              <a:ext uri="{FF2B5EF4-FFF2-40B4-BE49-F238E27FC236}">
                <a16:creationId xmlns:a16="http://schemas.microsoft.com/office/drawing/2014/main" id="{78FD68DA-43BA-4508-8DE2-BA9BB7B2FA5B}"/>
              </a:ext>
            </a:extLst>
          </p:cNvPr>
          <p:cNvSpPr>
            <a:spLocks noGrp="1"/>
          </p:cNvSpPr>
          <p:nvPr>
            <p:ph type="ctrTitle"/>
          </p:nvPr>
        </p:nvSpPr>
        <p:spPr>
          <a:xfrm flipH="1">
            <a:off x="638350" y="639097"/>
            <a:ext cx="6242049" cy="3686015"/>
          </a:xfrm>
          <a:noFill/>
        </p:spPr>
        <p:txBody>
          <a:bodyPr rtlCol="1">
            <a:normAutofit/>
          </a:bodyPr>
          <a:lstStyle/>
          <a:p>
            <a:pPr algn="l" rtl="0"/>
            <a:r>
              <a:rPr lang="en-US" sz="8000" dirty="0">
                <a:latin typeface="Tahoma" panose="020B0604030504040204" pitchFamily="34" charset="0"/>
                <a:ea typeface="Tahoma" panose="020B0604030504040204" pitchFamily="34" charset="0"/>
                <a:cs typeface="Tahoma" panose="020B0604030504040204" pitchFamily="34" charset="0"/>
              </a:rPr>
              <a:t>Music Genre Classification</a:t>
            </a:r>
            <a:endParaRPr lang="ar" sz="8000" dirty="0">
              <a:latin typeface="Tahoma" panose="020B0604030504040204" pitchFamily="34" charset="0"/>
              <a:ea typeface="Tahoma" panose="020B0604030504040204" pitchFamily="34" charset="0"/>
              <a:cs typeface="Tahoma" panose="020B0604030504040204" pitchFamily="34" charset="0"/>
            </a:endParaRPr>
          </a:p>
        </p:txBody>
      </p:sp>
      <p:sp>
        <p:nvSpPr>
          <p:cNvPr id="3" name="عنوان فرعي 2">
            <a:extLst>
              <a:ext uri="{FF2B5EF4-FFF2-40B4-BE49-F238E27FC236}">
                <a16:creationId xmlns:a16="http://schemas.microsoft.com/office/drawing/2014/main" id="{A8E9CFF2-3777-4FF4-A759-8491175B0B7C}"/>
              </a:ext>
            </a:extLst>
          </p:cNvPr>
          <p:cNvSpPr>
            <a:spLocks noGrp="1"/>
          </p:cNvSpPr>
          <p:nvPr>
            <p:ph type="subTitle" idx="1"/>
          </p:nvPr>
        </p:nvSpPr>
        <p:spPr>
          <a:xfrm flipH="1">
            <a:off x="754036" y="4672739"/>
            <a:ext cx="6258050" cy="1021498"/>
          </a:xfrm>
        </p:spPr>
        <p:txBody>
          <a:bodyPr rtlCol="1">
            <a:normAutofit/>
          </a:bodyPr>
          <a:lstStyle/>
          <a:p>
            <a:pPr algn="l" rtl="0"/>
            <a:r>
              <a:rPr lang="en-US" dirty="0">
                <a:solidFill>
                  <a:schemeClr val="tx1">
                    <a:lumMod val="85000"/>
                    <a:lumOff val="15000"/>
                  </a:schemeClr>
                </a:solidFill>
              </a:rPr>
              <a:t>Kaggle Competition organized by </a:t>
            </a:r>
            <a:r>
              <a:rPr lang="en-US" dirty="0" err="1">
                <a:solidFill>
                  <a:schemeClr val="tx1">
                    <a:lumMod val="85000"/>
                    <a:lumOff val="15000"/>
                  </a:schemeClr>
                </a:solidFill>
              </a:rPr>
              <a:t>shai</a:t>
            </a:r>
            <a:r>
              <a:rPr lang="en-US" dirty="0">
                <a:solidFill>
                  <a:schemeClr val="tx1">
                    <a:lumMod val="85000"/>
                    <a:lumOff val="15000"/>
                  </a:schemeClr>
                </a:solidFill>
              </a:rPr>
              <a:t> for ai</a:t>
            </a:r>
            <a:endParaRPr lang="ar"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cxnSp>
        <p:nvCxnSpPr>
          <p:cNvPr id="24" name="رابط مستقيم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ChangeAspect="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2813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C460409-E578-CFCA-9AFA-517520B43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705600" y="0"/>
            <a:ext cx="5486400" cy="6858000"/>
          </a:xfrm>
          <a:prstGeom prst="rect">
            <a:avLst/>
          </a:prstGeom>
        </p:spPr>
      </p:pic>
      <p:pic>
        <p:nvPicPr>
          <p:cNvPr id="5" name="Picture 4">
            <a:extLst>
              <a:ext uri="{FF2B5EF4-FFF2-40B4-BE49-F238E27FC236}">
                <a16:creationId xmlns:a16="http://schemas.microsoft.com/office/drawing/2014/main" id="{9F9F6CA0-6A57-7787-8606-6C3249E58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367029"/>
            <a:ext cx="1021755" cy="385252"/>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584775"/>
          </a:xfrm>
          <a:prstGeom prst="rect">
            <a:avLst/>
          </a:prstGeom>
          <a:noFill/>
        </p:spPr>
        <p:txBody>
          <a:bodyPr wrap="square" rtlCol="1">
            <a:spAutoFit/>
          </a:bodyPr>
          <a:lstStyle/>
          <a:p>
            <a:pPr algn="l" rtl="0"/>
            <a:r>
              <a:rPr lang="en-US" sz="3200" b="1" dirty="0"/>
              <a:t>Histogram </a:t>
            </a:r>
            <a:r>
              <a:rPr lang="en-US" sz="3200" dirty="0">
                <a:solidFill>
                  <a:schemeClr val="bg1">
                    <a:lumMod val="50000"/>
                  </a:schemeClr>
                </a:solidFill>
              </a:rPr>
              <a:t>plot</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4" name="Picture 3">
            <a:extLst>
              <a:ext uri="{FF2B5EF4-FFF2-40B4-BE49-F238E27FC236}">
                <a16:creationId xmlns:a16="http://schemas.microsoft.com/office/drawing/2014/main" id="{57204B9F-AB22-8EA0-8E34-3215F03DE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50" y="258103"/>
            <a:ext cx="520749" cy="520749"/>
          </a:xfrm>
          <a:prstGeom prst="rect">
            <a:avLst/>
          </a:prstGeom>
        </p:spPr>
      </p:pic>
      <p:pic>
        <p:nvPicPr>
          <p:cNvPr id="7" name="Picture 6">
            <a:extLst>
              <a:ext uri="{FF2B5EF4-FFF2-40B4-BE49-F238E27FC236}">
                <a16:creationId xmlns:a16="http://schemas.microsoft.com/office/drawing/2014/main" id="{315B22BE-A022-219C-4507-121E17E39596}"/>
              </a:ext>
            </a:extLst>
          </p:cNvPr>
          <p:cNvPicPr>
            <a:picLocks noChangeAspect="1"/>
          </p:cNvPicPr>
          <p:nvPr/>
        </p:nvPicPr>
        <p:blipFill rotWithShape="1">
          <a:blip r:embed="rId4"/>
          <a:srcRect r="45217" b="4060"/>
          <a:stretch/>
        </p:blipFill>
        <p:spPr>
          <a:xfrm>
            <a:off x="3962063" y="268390"/>
            <a:ext cx="6679096" cy="6576358"/>
          </a:xfrm>
          <a:prstGeom prst="rect">
            <a:avLst/>
          </a:prstGeom>
        </p:spPr>
      </p:pic>
    </p:spTree>
    <p:extLst>
      <p:ext uri="{BB962C8B-B14F-4D97-AF65-F5344CB8AC3E}">
        <p14:creationId xmlns:p14="http://schemas.microsoft.com/office/powerpoint/2010/main" val="1562843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584775"/>
          </a:xfrm>
          <a:prstGeom prst="rect">
            <a:avLst/>
          </a:prstGeom>
          <a:noFill/>
        </p:spPr>
        <p:txBody>
          <a:bodyPr wrap="square" rtlCol="1">
            <a:spAutoFit/>
          </a:bodyPr>
          <a:lstStyle/>
          <a:p>
            <a:pPr algn="l" rtl="0"/>
            <a:r>
              <a:rPr lang="en-US" sz="3200" b="1" dirty="0"/>
              <a:t>Histogram </a:t>
            </a:r>
            <a:r>
              <a:rPr lang="en-US" sz="3200" dirty="0">
                <a:solidFill>
                  <a:schemeClr val="bg1">
                    <a:lumMod val="50000"/>
                  </a:schemeClr>
                </a:solidFill>
              </a:rPr>
              <a:t>plot</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4" name="Picture 3">
            <a:extLst>
              <a:ext uri="{FF2B5EF4-FFF2-40B4-BE49-F238E27FC236}">
                <a16:creationId xmlns:a16="http://schemas.microsoft.com/office/drawing/2014/main" id="{57204B9F-AB22-8EA0-8E34-3215F03DE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50" y="258103"/>
            <a:ext cx="520749" cy="520749"/>
          </a:xfrm>
          <a:prstGeom prst="rect">
            <a:avLst/>
          </a:prstGeom>
        </p:spPr>
      </p:pic>
      <p:pic>
        <p:nvPicPr>
          <p:cNvPr id="7" name="Picture 6">
            <a:extLst>
              <a:ext uri="{FF2B5EF4-FFF2-40B4-BE49-F238E27FC236}">
                <a16:creationId xmlns:a16="http://schemas.microsoft.com/office/drawing/2014/main" id="{315B22BE-A022-219C-4507-121E17E39596}"/>
              </a:ext>
            </a:extLst>
          </p:cNvPr>
          <p:cNvPicPr>
            <a:picLocks noChangeAspect="1"/>
          </p:cNvPicPr>
          <p:nvPr/>
        </p:nvPicPr>
        <p:blipFill rotWithShape="1">
          <a:blip r:embed="rId4"/>
          <a:srcRect l="13670" r="45218" b="75842"/>
          <a:stretch/>
        </p:blipFill>
        <p:spPr>
          <a:xfrm>
            <a:off x="5628665" y="268390"/>
            <a:ext cx="5012494" cy="1655944"/>
          </a:xfrm>
          <a:prstGeom prst="rect">
            <a:avLst/>
          </a:prstGeom>
        </p:spPr>
      </p:pic>
      <p:sp>
        <p:nvSpPr>
          <p:cNvPr id="11" name="TextBox 10">
            <a:extLst>
              <a:ext uri="{FF2B5EF4-FFF2-40B4-BE49-F238E27FC236}">
                <a16:creationId xmlns:a16="http://schemas.microsoft.com/office/drawing/2014/main" id="{F1CA545C-F986-BBCA-D0E7-B940C781B473}"/>
              </a:ext>
            </a:extLst>
          </p:cNvPr>
          <p:cNvSpPr txBox="1"/>
          <p:nvPr/>
        </p:nvSpPr>
        <p:spPr>
          <a:xfrm>
            <a:off x="1186649" y="2726967"/>
            <a:ext cx="3380353" cy="2031325"/>
          </a:xfrm>
          <a:prstGeom prst="rect">
            <a:avLst/>
          </a:prstGeom>
          <a:noFill/>
        </p:spPr>
        <p:txBody>
          <a:bodyPr wrap="square" rtlCol="1">
            <a:spAutoFit/>
          </a:bodyPr>
          <a:lstStyle/>
          <a:p>
            <a:pPr algn="l" rtl="0">
              <a:buFont typeface="+mj-lt"/>
              <a:buAutoNum type="arabicPeriod"/>
            </a:pPr>
            <a:r>
              <a:rPr lang="en-US" b="1" dirty="0"/>
              <a:t>Popularity, Danceability </a:t>
            </a:r>
            <a:r>
              <a:rPr lang="en-US" dirty="0"/>
              <a:t>: most tracks have moderate popularity and danceability.</a:t>
            </a:r>
          </a:p>
          <a:p>
            <a:pPr algn="l" rtl="0">
              <a:buFont typeface="+mj-lt"/>
              <a:buAutoNum type="arabicPeriod"/>
            </a:pPr>
            <a:endParaRPr lang="en-US" dirty="0"/>
          </a:p>
          <a:p>
            <a:pPr algn="l" rtl="0">
              <a:buFont typeface="+mj-lt"/>
              <a:buAutoNum type="arabicPeriod"/>
            </a:pPr>
            <a:r>
              <a:rPr lang="en-US" b="1" dirty="0"/>
              <a:t>Energy</a:t>
            </a:r>
            <a:r>
              <a:rPr lang="en-US" dirty="0"/>
              <a:t>: many tracks are high-energy.</a:t>
            </a:r>
          </a:p>
          <a:p>
            <a:pPr algn="l" rtl="0"/>
            <a:endParaRPr lang="ar-SY" dirty="0"/>
          </a:p>
        </p:txBody>
      </p:sp>
    </p:spTree>
    <p:extLst>
      <p:ext uri="{BB962C8B-B14F-4D97-AF65-F5344CB8AC3E}">
        <p14:creationId xmlns:p14="http://schemas.microsoft.com/office/powerpoint/2010/main" val="4018137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584775"/>
          </a:xfrm>
          <a:prstGeom prst="rect">
            <a:avLst/>
          </a:prstGeom>
          <a:noFill/>
        </p:spPr>
        <p:txBody>
          <a:bodyPr wrap="square" rtlCol="1">
            <a:spAutoFit/>
          </a:bodyPr>
          <a:lstStyle/>
          <a:p>
            <a:pPr algn="l" rtl="0"/>
            <a:r>
              <a:rPr lang="en-US" sz="3200" b="1" dirty="0"/>
              <a:t>Histogram </a:t>
            </a:r>
            <a:r>
              <a:rPr lang="en-US" sz="3200" dirty="0">
                <a:solidFill>
                  <a:schemeClr val="bg1">
                    <a:lumMod val="50000"/>
                  </a:schemeClr>
                </a:solidFill>
              </a:rPr>
              <a:t>plot</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4" name="Picture 3">
            <a:extLst>
              <a:ext uri="{FF2B5EF4-FFF2-40B4-BE49-F238E27FC236}">
                <a16:creationId xmlns:a16="http://schemas.microsoft.com/office/drawing/2014/main" id="{57204B9F-AB22-8EA0-8E34-3215F03DE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50" y="258103"/>
            <a:ext cx="520749" cy="520749"/>
          </a:xfrm>
          <a:prstGeom prst="rect">
            <a:avLst/>
          </a:prstGeom>
        </p:spPr>
      </p:pic>
      <p:pic>
        <p:nvPicPr>
          <p:cNvPr id="7" name="Picture 6">
            <a:extLst>
              <a:ext uri="{FF2B5EF4-FFF2-40B4-BE49-F238E27FC236}">
                <a16:creationId xmlns:a16="http://schemas.microsoft.com/office/drawing/2014/main" id="{315B22BE-A022-219C-4507-121E17E39596}"/>
              </a:ext>
            </a:extLst>
          </p:cNvPr>
          <p:cNvPicPr>
            <a:picLocks noChangeAspect="1"/>
          </p:cNvPicPr>
          <p:nvPr/>
        </p:nvPicPr>
        <p:blipFill rotWithShape="1">
          <a:blip r:embed="rId4"/>
          <a:srcRect t="24357" r="58953" b="51756"/>
          <a:stretch/>
        </p:blipFill>
        <p:spPr>
          <a:xfrm>
            <a:off x="3962063" y="1937982"/>
            <a:ext cx="5004516" cy="1637392"/>
          </a:xfrm>
          <a:prstGeom prst="rect">
            <a:avLst/>
          </a:prstGeom>
        </p:spPr>
      </p:pic>
      <p:sp>
        <p:nvSpPr>
          <p:cNvPr id="2" name="TextBox 1">
            <a:extLst>
              <a:ext uri="{FF2B5EF4-FFF2-40B4-BE49-F238E27FC236}">
                <a16:creationId xmlns:a16="http://schemas.microsoft.com/office/drawing/2014/main" id="{E3393D0E-3E19-0011-C597-3F4E298704E8}"/>
              </a:ext>
            </a:extLst>
          </p:cNvPr>
          <p:cNvSpPr txBox="1"/>
          <p:nvPr/>
        </p:nvSpPr>
        <p:spPr>
          <a:xfrm>
            <a:off x="1186649" y="3708910"/>
            <a:ext cx="3380353" cy="2585323"/>
          </a:xfrm>
          <a:prstGeom prst="rect">
            <a:avLst/>
          </a:prstGeom>
          <a:noFill/>
        </p:spPr>
        <p:txBody>
          <a:bodyPr wrap="square" rtlCol="1">
            <a:spAutoFit/>
          </a:bodyPr>
          <a:lstStyle/>
          <a:p>
            <a:pPr algn="l" rtl="0"/>
            <a:r>
              <a:rPr lang="en-US" sz="1800" b="1" dirty="0"/>
              <a:t>3.Key</a:t>
            </a:r>
            <a:r>
              <a:rPr lang="en-US" sz="1800" dirty="0"/>
              <a:t>: certain keys are slightly more common.</a:t>
            </a:r>
          </a:p>
          <a:p>
            <a:pPr algn="l" rtl="0">
              <a:buFont typeface="+mj-lt"/>
              <a:buAutoNum type="arabicPeriod"/>
            </a:pPr>
            <a:endParaRPr lang="en-US" sz="1800" dirty="0"/>
          </a:p>
          <a:p>
            <a:pPr algn="l" rtl="0"/>
            <a:r>
              <a:rPr lang="en-US" sz="1800" b="1" dirty="0"/>
              <a:t>4.Loudness</a:t>
            </a:r>
            <a:r>
              <a:rPr lang="en-US" sz="1800" dirty="0"/>
              <a:t>: most tracks around -10 dB, typical of modern music production.</a:t>
            </a:r>
          </a:p>
          <a:p>
            <a:pPr algn="l" rtl="0">
              <a:buFont typeface="+mj-lt"/>
              <a:buAutoNum type="arabicPeriod"/>
            </a:pPr>
            <a:endParaRPr lang="en-US" sz="1800" dirty="0"/>
          </a:p>
          <a:p>
            <a:pPr algn="l" rtl="0"/>
            <a:r>
              <a:rPr lang="en-US" sz="1800" b="1" dirty="0"/>
              <a:t>5.Mode: </a:t>
            </a:r>
            <a:r>
              <a:rPr lang="en-US" sz="1800" dirty="0"/>
              <a:t>more tracks in a major key (mode = 1) </a:t>
            </a:r>
          </a:p>
        </p:txBody>
      </p:sp>
    </p:spTree>
    <p:extLst>
      <p:ext uri="{BB962C8B-B14F-4D97-AF65-F5344CB8AC3E}">
        <p14:creationId xmlns:p14="http://schemas.microsoft.com/office/powerpoint/2010/main" val="31289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584775"/>
          </a:xfrm>
          <a:prstGeom prst="rect">
            <a:avLst/>
          </a:prstGeom>
          <a:noFill/>
        </p:spPr>
        <p:txBody>
          <a:bodyPr wrap="square" rtlCol="1">
            <a:spAutoFit/>
          </a:bodyPr>
          <a:lstStyle/>
          <a:p>
            <a:pPr algn="l" rtl="0"/>
            <a:r>
              <a:rPr lang="en-US" sz="3200" b="1" dirty="0"/>
              <a:t>Histogram </a:t>
            </a:r>
            <a:r>
              <a:rPr lang="en-US" sz="3200" dirty="0">
                <a:solidFill>
                  <a:schemeClr val="bg1">
                    <a:lumMod val="50000"/>
                  </a:schemeClr>
                </a:solidFill>
              </a:rPr>
              <a:t>plot</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4" name="Picture 3">
            <a:extLst>
              <a:ext uri="{FF2B5EF4-FFF2-40B4-BE49-F238E27FC236}">
                <a16:creationId xmlns:a16="http://schemas.microsoft.com/office/drawing/2014/main" id="{57204B9F-AB22-8EA0-8E34-3215F03DE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50" y="258103"/>
            <a:ext cx="520749" cy="520749"/>
          </a:xfrm>
          <a:prstGeom prst="rect">
            <a:avLst/>
          </a:prstGeom>
        </p:spPr>
      </p:pic>
      <p:pic>
        <p:nvPicPr>
          <p:cNvPr id="7" name="Picture 6">
            <a:extLst>
              <a:ext uri="{FF2B5EF4-FFF2-40B4-BE49-F238E27FC236}">
                <a16:creationId xmlns:a16="http://schemas.microsoft.com/office/drawing/2014/main" id="{315B22BE-A022-219C-4507-121E17E39596}"/>
              </a:ext>
            </a:extLst>
          </p:cNvPr>
          <p:cNvPicPr>
            <a:picLocks noChangeAspect="1"/>
          </p:cNvPicPr>
          <p:nvPr/>
        </p:nvPicPr>
        <p:blipFill rotWithShape="1">
          <a:blip r:embed="rId4"/>
          <a:srcRect t="48249" r="45217" b="27922"/>
          <a:stretch/>
        </p:blipFill>
        <p:spPr>
          <a:xfrm>
            <a:off x="3962063" y="3575712"/>
            <a:ext cx="6679096" cy="1633393"/>
          </a:xfrm>
          <a:prstGeom prst="rect">
            <a:avLst/>
          </a:prstGeom>
        </p:spPr>
      </p:pic>
      <p:pic>
        <p:nvPicPr>
          <p:cNvPr id="2" name="Picture 1">
            <a:extLst>
              <a:ext uri="{FF2B5EF4-FFF2-40B4-BE49-F238E27FC236}">
                <a16:creationId xmlns:a16="http://schemas.microsoft.com/office/drawing/2014/main" id="{1E514D81-76E5-C9DA-2096-2B4625CE34E6}"/>
              </a:ext>
            </a:extLst>
          </p:cNvPr>
          <p:cNvPicPr>
            <a:picLocks noChangeAspect="1"/>
          </p:cNvPicPr>
          <p:nvPr/>
        </p:nvPicPr>
        <p:blipFill rotWithShape="1">
          <a:blip r:embed="rId4"/>
          <a:srcRect l="40159" t="24420" r="45217" b="51751"/>
          <a:stretch/>
        </p:blipFill>
        <p:spPr>
          <a:xfrm>
            <a:off x="8858215" y="1942318"/>
            <a:ext cx="1782944" cy="1633393"/>
          </a:xfrm>
          <a:prstGeom prst="rect">
            <a:avLst/>
          </a:prstGeom>
        </p:spPr>
      </p:pic>
      <p:sp>
        <p:nvSpPr>
          <p:cNvPr id="8" name="TextBox 7">
            <a:extLst>
              <a:ext uri="{FF2B5EF4-FFF2-40B4-BE49-F238E27FC236}">
                <a16:creationId xmlns:a16="http://schemas.microsoft.com/office/drawing/2014/main" id="{24932848-7B9E-7734-D7BB-DC03394F1463}"/>
              </a:ext>
            </a:extLst>
          </p:cNvPr>
          <p:cNvSpPr txBox="1"/>
          <p:nvPr/>
        </p:nvSpPr>
        <p:spPr>
          <a:xfrm>
            <a:off x="1143342" y="1667414"/>
            <a:ext cx="6102626" cy="1200329"/>
          </a:xfrm>
          <a:prstGeom prst="rect">
            <a:avLst/>
          </a:prstGeom>
          <a:noFill/>
        </p:spPr>
        <p:txBody>
          <a:bodyPr wrap="square">
            <a:spAutoFit/>
          </a:bodyPr>
          <a:lstStyle/>
          <a:p>
            <a:pPr algn="l" rtl="0"/>
            <a:r>
              <a:rPr lang="en-US" sz="1800" b="1" dirty="0"/>
              <a:t>5.Speechiness, </a:t>
            </a:r>
            <a:r>
              <a:rPr lang="en-US" sz="1800" b="1" dirty="0" err="1"/>
              <a:t>Acousticness</a:t>
            </a:r>
            <a:r>
              <a:rPr lang="en-US" sz="1800" b="1" dirty="0"/>
              <a:t>, </a:t>
            </a:r>
            <a:r>
              <a:rPr lang="en-US" sz="1800" b="1" dirty="0" err="1"/>
              <a:t>Instrumentalness</a:t>
            </a:r>
            <a:r>
              <a:rPr lang="en-US" sz="1800" b="1" dirty="0"/>
              <a:t>, Liveness</a:t>
            </a:r>
            <a:r>
              <a:rPr lang="en-US" sz="1800" dirty="0"/>
              <a:t>: are not very speech-like, acoustic, instrumental, or Live.</a:t>
            </a:r>
          </a:p>
          <a:p>
            <a:pPr algn="l" rtl="0">
              <a:buFont typeface="+mj-lt"/>
              <a:buAutoNum type="arabicPeriod"/>
            </a:pPr>
            <a:endParaRPr lang="en-US" sz="1800" dirty="0"/>
          </a:p>
          <a:p>
            <a:pPr algn="l" rtl="0"/>
            <a:r>
              <a:rPr lang="en-US" sz="1800" b="1" dirty="0"/>
              <a:t>6.Valence</a:t>
            </a:r>
            <a:r>
              <a:rPr lang="en-US" sz="1800" dirty="0"/>
              <a:t>: balanced emotional tone across tracks.</a:t>
            </a:r>
          </a:p>
        </p:txBody>
      </p:sp>
    </p:spTree>
    <p:extLst>
      <p:ext uri="{BB962C8B-B14F-4D97-AF65-F5344CB8AC3E}">
        <p14:creationId xmlns:p14="http://schemas.microsoft.com/office/powerpoint/2010/main" val="1587362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584775"/>
          </a:xfrm>
          <a:prstGeom prst="rect">
            <a:avLst/>
          </a:prstGeom>
          <a:noFill/>
        </p:spPr>
        <p:txBody>
          <a:bodyPr wrap="square" rtlCol="1">
            <a:spAutoFit/>
          </a:bodyPr>
          <a:lstStyle/>
          <a:p>
            <a:pPr algn="l" rtl="0"/>
            <a:r>
              <a:rPr lang="en-US" sz="3200" b="1" dirty="0"/>
              <a:t>Histogram </a:t>
            </a:r>
            <a:r>
              <a:rPr lang="en-US" sz="3200" dirty="0">
                <a:solidFill>
                  <a:schemeClr val="bg1">
                    <a:lumMod val="50000"/>
                  </a:schemeClr>
                </a:solidFill>
              </a:rPr>
              <a:t>plot</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4" name="Picture 3">
            <a:extLst>
              <a:ext uri="{FF2B5EF4-FFF2-40B4-BE49-F238E27FC236}">
                <a16:creationId xmlns:a16="http://schemas.microsoft.com/office/drawing/2014/main" id="{57204B9F-AB22-8EA0-8E34-3215F03DE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50" y="258103"/>
            <a:ext cx="520749" cy="520749"/>
          </a:xfrm>
          <a:prstGeom prst="rect">
            <a:avLst/>
          </a:prstGeom>
        </p:spPr>
      </p:pic>
      <p:pic>
        <p:nvPicPr>
          <p:cNvPr id="7" name="Picture 6">
            <a:extLst>
              <a:ext uri="{FF2B5EF4-FFF2-40B4-BE49-F238E27FC236}">
                <a16:creationId xmlns:a16="http://schemas.microsoft.com/office/drawing/2014/main" id="{315B22BE-A022-219C-4507-121E17E39596}"/>
              </a:ext>
            </a:extLst>
          </p:cNvPr>
          <p:cNvPicPr>
            <a:picLocks noChangeAspect="1"/>
          </p:cNvPicPr>
          <p:nvPr/>
        </p:nvPicPr>
        <p:blipFill rotWithShape="1">
          <a:blip r:embed="rId4"/>
          <a:srcRect t="73097" r="58840" b="4060"/>
          <a:stretch/>
        </p:blipFill>
        <p:spPr>
          <a:xfrm>
            <a:off x="3962063" y="5278924"/>
            <a:ext cx="5018164" cy="1565824"/>
          </a:xfrm>
          <a:prstGeom prst="rect">
            <a:avLst/>
          </a:prstGeom>
        </p:spPr>
      </p:pic>
      <p:sp>
        <p:nvSpPr>
          <p:cNvPr id="6" name="TextBox 5">
            <a:extLst>
              <a:ext uri="{FF2B5EF4-FFF2-40B4-BE49-F238E27FC236}">
                <a16:creationId xmlns:a16="http://schemas.microsoft.com/office/drawing/2014/main" id="{7BA1FAEA-5556-1F92-B9D9-56647BB192CB}"/>
              </a:ext>
            </a:extLst>
          </p:cNvPr>
          <p:cNvSpPr txBox="1"/>
          <p:nvPr/>
        </p:nvSpPr>
        <p:spPr>
          <a:xfrm>
            <a:off x="3419832" y="2233297"/>
            <a:ext cx="6102626" cy="2308324"/>
          </a:xfrm>
          <a:prstGeom prst="rect">
            <a:avLst/>
          </a:prstGeom>
          <a:noFill/>
        </p:spPr>
        <p:txBody>
          <a:bodyPr wrap="square">
            <a:spAutoFit/>
          </a:bodyPr>
          <a:lstStyle/>
          <a:p>
            <a:pPr algn="l" rtl="0"/>
            <a:r>
              <a:rPr lang="en-US" sz="1800" b="1" dirty="0"/>
              <a:t>7.Tempo</a:t>
            </a:r>
            <a:r>
              <a:rPr lang="en-US" sz="1800" dirty="0"/>
              <a:t>: peaking around 120 BPM, common for many genres.</a:t>
            </a:r>
          </a:p>
          <a:p>
            <a:pPr algn="l" rtl="0">
              <a:buFont typeface="+mj-lt"/>
              <a:buAutoNum type="arabicPeriod"/>
            </a:pPr>
            <a:endParaRPr lang="en-US" sz="1800" dirty="0"/>
          </a:p>
          <a:p>
            <a:pPr algn="l" rtl="0"/>
            <a:r>
              <a:rPr lang="en-US" sz="1800" b="1" dirty="0"/>
              <a:t>8.Duration in milliseconds</a:t>
            </a:r>
            <a:r>
              <a:rPr lang="en-US" sz="1800" dirty="0"/>
              <a:t>: the majority of tracks lasting under 500,000 milliseconds (approximately 8.3 minutes).</a:t>
            </a:r>
          </a:p>
          <a:p>
            <a:pPr algn="l" rtl="0">
              <a:buFont typeface="+mj-lt"/>
              <a:buAutoNum type="arabicPeriod"/>
            </a:pPr>
            <a:endParaRPr lang="en-US" sz="1800" dirty="0"/>
          </a:p>
          <a:p>
            <a:pPr algn="l" rtl="0"/>
            <a:r>
              <a:rPr lang="en-US" sz="1800" b="1" dirty="0"/>
              <a:t>9.Time Signature</a:t>
            </a:r>
            <a:r>
              <a:rPr lang="en-US" sz="1800" dirty="0"/>
              <a:t>: Heavily dominated by 4/4 time, which is standard in most Western music.</a:t>
            </a:r>
          </a:p>
        </p:txBody>
      </p:sp>
    </p:spTree>
    <p:extLst>
      <p:ext uri="{BB962C8B-B14F-4D97-AF65-F5344CB8AC3E}">
        <p14:creationId xmlns:p14="http://schemas.microsoft.com/office/powerpoint/2010/main" val="26947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1077218"/>
          </a:xfrm>
          <a:prstGeom prst="rect">
            <a:avLst/>
          </a:prstGeom>
          <a:noFill/>
        </p:spPr>
        <p:txBody>
          <a:bodyPr wrap="square" rtlCol="1">
            <a:spAutoFit/>
          </a:bodyPr>
          <a:lstStyle/>
          <a:p>
            <a:pPr algn="l" rtl="0"/>
            <a:r>
              <a:rPr lang="en-US" sz="3200" b="1" dirty="0"/>
              <a:t>Correlation </a:t>
            </a:r>
          </a:p>
          <a:p>
            <a:pPr algn="l" rtl="0"/>
            <a:r>
              <a:rPr lang="en-US" sz="3200" dirty="0">
                <a:solidFill>
                  <a:schemeClr val="bg1">
                    <a:lumMod val="50000"/>
                  </a:schemeClr>
                </a:solidFill>
              </a:rPr>
              <a:t>Matrix</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Picture 5">
            <a:extLst>
              <a:ext uri="{FF2B5EF4-FFF2-40B4-BE49-F238E27FC236}">
                <a16:creationId xmlns:a16="http://schemas.microsoft.com/office/drawing/2014/main" id="{907E4F25-708C-8989-C730-9370DE4F0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49" y="222902"/>
            <a:ext cx="520750" cy="520750"/>
          </a:xfrm>
          <a:prstGeom prst="rect">
            <a:avLst/>
          </a:prstGeom>
        </p:spPr>
      </p:pic>
      <p:pic>
        <p:nvPicPr>
          <p:cNvPr id="4" name="Picture 3">
            <a:extLst>
              <a:ext uri="{FF2B5EF4-FFF2-40B4-BE49-F238E27FC236}">
                <a16:creationId xmlns:a16="http://schemas.microsoft.com/office/drawing/2014/main" id="{37792D94-16B6-AD1E-C8A3-428F5E887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804" y="13252"/>
            <a:ext cx="8200737" cy="6858000"/>
          </a:xfrm>
          <a:prstGeom prst="rect">
            <a:avLst/>
          </a:prstGeom>
        </p:spPr>
      </p:pic>
    </p:spTree>
    <p:extLst>
      <p:ext uri="{BB962C8B-B14F-4D97-AF65-F5344CB8AC3E}">
        <p14:creationId xmlns:p14="http://schemas.microsoft.com/office/powerpoint/2010/main" val="264253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1077218"/>
          </a:xfrm>
          <a:prstGeom prst="rect">
            <a:avLst/>
          </a:prstGeom>
          <a:noFill/>
        </p:spPr>
        <p:txBody>
          <a:bodyPr wrap="square" rtlCol="1">
            <a:spAutoFit/>
          </a:bodyPr>
          <a:lstStyle/>
          <a:p>
            <a:pPr algn="l" rtl="0"/>
            <a:r>
              <a:rPr lang="en-US" sz="3200" b="1" dirty="0"/>
              <a:t>Correlation </a:t>
            </a:r>
          </a:p>
          <a:p>
            <a:pPr algn="l" rtl="0"/>
            <a:r>
              <a:rPr lang="en-US" sz="3200" dirty="0">
                <a:solidFill>
                  <a:schemeClr val="bg1">
                    <a:lumMod val="50000"/>
                  </a:schemeClr>
                </a:solidFill>
              </a:rPr>
              <a:t>Matrix</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Picture 5">
            <a:extLst>
              <a:ext uri="{FF2B5EF4-FFF2-40B4-BE49-F238E27FC236}">
                <a16:creationId xmlns:a16="http://schemas.microsoft.com/office/drawing/2014/main" id="{907E4F25-708C-8989-C730-9370DE4F0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49" y="222902"/>
            <a:ext cx="520750" cy="520750"/>
          </a:xfrm>
          <a:prstGeom prst="rect">
            <a:avLst/>
          </a:prstGeom>
        </p:spPr>
      </p:pic>
      <p:pic>
        <p:nvPicPr>
          <p:cNvPr id="9" name="Picture 8">
            <a:extLst>
              <a:ext uri="{FF2B5EF4-FFF2-40B4-BE49-F238E27FC236}">
                <a16:creationId xmlns:a16="http://schemas.microsoft.com/office/drawing/2014/main" id="{BE777710-5E30-2725-6A5F-225C8E858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263" y="-35809"/>
            <a:ext cx="8200737" cy="6858000"/>
          </a:xfrm>
          <a:prstGeom prst="rect">
            <a:avLst/>
          </a:prstGeom>
        </p:spPr>
      </p:pic>
      <p:sp>
        <p:nvSpPr>
          <p:cNvPr id="19" name="TextBox 18">
            <a:extLst>
              <a:ext uri="{FF2B5EF4-FFF2-40B4-BE49-F238E27FC236}">
                <a16:creationId xmlns:a16="http://schemas.microsoft.com/office/drawing/2014/main" id="{6858FAF2-6232-AC08-1968-1FE5454F0928}"/>
              </a:ext>
            </a:extLst>
          </p:cNvPr>
          <p:cNvSpPr txBox="1"/>
          <p:nvPr/>
        </p:nvSpPr>
        <p:spPr>
          <a:xfrm>
            <a:off x="622593" y="2529376"/>
            <a:ext cx="3206239" cy="2031325"/>
          </a:xfrm>
          <a:prstGeom prst="rect">
            <a:avLst/>
          </a:prstGeom>
          <a:noFill/>
          <a:ln>
            <a:solidFill>
              <a:srgbClr val="92D050"/>
            </a:solidFill>
          </a:ln>
        </p:spPr>
        <p:txBody>
          <a:bodyPr wrap="square">
            <a:spAutoFit/>
          </a:bodyPr>
          <a:lstStyle>
            <a:defPPr algn="r" rtl="1">
              <a:defRPr lang="ar-sa"/>
            </a:defPPr>
            <a:lvl1pPr algn="l" rtl="0">
              <a:buFont typeface="Arial" panose="020B0604020202020204" pitchFamily="34" charset="0"/>
              <a:buChar char="•"/>
              <a:defRPr sz="1400"/>
            </a:lvl1pPr>
          </a:lstStyle>
          <a:p>
            <a:r>
              <a:rPr lang="en-US" sz="1800" dirty="0"/>
              <a:t>Loudness shows a strong positive correlation with energy (0.77) and a moderate positive correlation with popularity (0.12). This indicates that louder, more energetic tracks are generally more popular.</a:t>
            </a:r>
          </a:p>
        </p:txBody>
      </p:sp>
      <p:sp>
        <p:nvSpPr>
          <p:cNvPr id="20" name="Rectangle 19">
            <a:extLst>
              <a:ext uri="{FF2B5EF4-FFF2-40B4-BE49-F238E27FC236}">
                <a16:creationId xmlns:a16="http://schemas.microsoft.com/office/drawing/2014/main" id="{EC87BCE9-F50F-7560-8C9C-7D19BFC18C73}"/>
              </a:ext>
            </a:extLst>
          </p:cNvPr>
          <p:cNvSpPr/>
          <p:nvPr/>
        </p:nvSpPr>
        <p:spPr>
          <a:xfrm>
            <a:off x="6096000" y="1848327"/>
            <a:ext cx="431800" cy="363436"/>
          </a:xfrm>
          <a:prstGeom prst="rect">
            <a:avLst/>
          </a:prstGeom>
          <a:noFill/>
          <a:ln>
            <a:solidFill>
              <a:srgbClr val="92D050"/>
            </a:solidFill>
          </a:ln>
          <a:effectLst>
            <a:glow rad="76200">
              <a:srgbClr val="00B050">
                <a:alpha val="68000"/>
              </a:srgb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23" name="Rectangle 22">
            <a:extLst>
              <a:ext uri="{FF2B5EF4-FFF2-40B4-BE49-F238E27FC236}">
                <a16:creationId xmlns:a16="http://schemas.microsoft.com/office/drawing/2014/main" id="{DBA16367-26AA-7616-B04B-A36509A06BEE}"/>
              </a:ext>
            </a:extLst>
          </p:cNvPr>
          <p:cNvSpPr/>
          <p:nvPr/>
        </p:nvSpPr>
        <p:spPr>
          <a:xfrm>
            <a:off x="5307899" y="1849399"/>
            <a:ext cx="431800" cy="363436"/>
          </a:xfrm>
          <a:prstGeom prst="rect">
            <a:avLst/>
          </a:prstGeom>
          <a:noFill/>
          <a:ln>
            <a:solidFill>
              <a:srgbClr val="92D050"/>
            </a:solidFill>
          </a:ln>
          <a:effectLst>
            <a:glow rad="76200">
              <a:srgbClr val="00B050">
                <a:alpha val="68000"/>
              </a:srgb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Tree>
    <p:extLst>
      <p:ext uri="{BB962C8B-B14F-4D97-AF65-F5344CB8AC3E}">
        <p14:creationId xmlns:p14="http://schemas.microsoft.com/office/powerpoint/2010/main" val="638395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1077218"/>
          </a:xfrm>
          <a:prstGeom prst="rect">
            <a:avLst/>
          </a:prstGeom>
          <a:noFill/>
        </p:spPr>
        <p:txBody>
          <a:bodyPr wrap="square" rtlCol="1">
            <a:spAutoFit/>
          </a:bodyPr>
          <a:lstStyle/>
          <a:p>
            <a:pPr algn="l" rtl="0"/>
            <a:r>
              <a:rPr lang="en-US" sz="3200" b="1" dirty="0"/>
              <a:t>Correlation </a:t>
            </a:r>
          </a:p>
          <a:p>
            <a:pPr algn="l" rtl="0"/>
            <a:r>
              <a:rPr lang="en-US" sz="3200" dirty="0">
                <a:solidFill>
                  <a:schemeClr val="bg1">
                    <a:lumMod val="50000"/>
                  </a:schemeClr>
                </a:solidFill>
              </a:rPr>
              <a:t>Matrix</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Picture 5">
            <a:extLst>
              <a:ext uri="{FF2B5EF4-FFF2-40B4-BE49-F238E27FC236}">
                <a16:creationId xmlns:a16="http://schemas.microsoft.com/office/drawing/2014/main" id="{907E4F25-708C-8989-C730-9370DE4F0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49" y="222902"/>
            <a:ext cx="520750" cy="520750"/>
          </a:xfrm>
          <a:prstGeom prst="rect">
            <a:avLst/>
          </a:prstGeom>
        </p:spPr>
      </p:pic>
      <p:pic>
        <p:nvPicPr>
          <p:cNvPr id="9" name="Picture 8">
            <a:extLst>
              <a:ext uri="{FF2B5EF4-FFF2-40B4-BE49-F238E27FC236}">
                <a16:creationId xmlns:a16="http://schemas.microsoft.com/office/drawing/2014/main" id="{BE777710-5E30-2725-6A5F-225C8E858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263" y="-35809"/>
            <a:ext cx="8200737" cy="6858000"/>
          </a:xfrm>
          <a:prstGeom prst="rect">
            <a:avLst/>
          </a:prstGeom>
        </p:spPr>
      </p:pic>
      <p:sp>
        <p:nvSpPr>
          <p:cNvPr id="19" name="TextBox 18">
            <a:extLst>
              <a:ext uri="{FF2B5EF4-FFF2-40B4-BE49-F238E27FC236}">
                <a16:creationId xmlns:a16="http://schemas.microsoft.com/office/drawing/2014/main" id="{6858FAF2-6232-AC08-1968-1FE5454F0928}"/>
              </a:ext>
            </a:extLst>
          </p:cNvPr>
          <p:cNvSpPr txBox="1"/>
          <p:nvPr/>
        </p:nvSpPr>
        <p:spPr>
          <a:xfrm>
            <a:off x="622593" y="2403426"/>
            <a:ext cx="3113337" cy="2051147"/>
          </a:xfrm>
          <a:prstGeom prst="rect">
            <a:avLst/>
          </a:prstGeom>
          <a:noFill/>
          <a:ln>
            <a:solidFill>
              <a:srgbClr val="00B050"/>
            </a:solidFill>
          </a:ln>
        </p:spPr>
        <p:txBody>
          <a:bodyPr wrap="square">
            <a:spAutoFit/>
          </a:bodyPr>
          <a:lstStyle/>
          <a:p>
            <a:pPr algn="l" rtl="0">
              <a:buFont typeface="Arial" panose="020B0604020202020204" pitchFamily="34" charset="0"/>
              <a:buChar char="•"/>
            </a:pPr>
            <a:r>
              <a:rPr lang="en-US" dirty="0"/>
              <a:t>Valence has a moderate positive correlation with danceability (0.44) and energy (0.23), indicating that happier-sounding tracks tend to be more danceable and energetic.</a:t>
            </a:r>
          </a:p>
        </p:txBody>
      </p:sp>
      <p:sp>
        <p:nvSpPr>
          <p:cNvPr id="20" name="Rectangle 19">
            <a:extLst>
              <a:ext uri="{FF2B5EF4-FFF2-40B4-BE49-F238E27FC236}">
                <a16:creationId xmlns:a16="http://schemas.microsoft.com/office/drawing/2014/main" id="{EC87BCE9-F50F-7560-8C9C-7D19BFC18C73}"/>
              </a:ext>
            </a:extLst>
          </p:cNvPr>
          <p:cNvSpPr/>
          <p:nvPr/>
        </p:nvSpPr>
        <p:spPr>
          <a:xfrm>
            <a:off x="5701599" y="4057237"/>
            <a:ext cx="431800" cy="363436"/>
          </a:xfrm>
          <a:prstGeom prst="rect">
            <a:avLst/>
          </a:prstGeom>
          <a:noFill/>
          <a:ln>
            <a:solidFill>
              <a:srgbClr val="92D050"/>
            </a:solidFill>
          </a:ln>
          <a:effectLst>
            <a:glow rad="76200">
              <a:srgbClr val="00B050">
                <a:alpha val="68000"/>
              </a:srgb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23" name="Rectangle 22">
            <a:extLst>
              <a:ext uri="{FF2B5EF4-FFF2-40B4-BE49-F238E27FC236}">
                <a16:creationId xmlns:a16="http://schemas.microsoft.com/office/drawing/2014/main" id="{DBA16367-26AA-7616-B04B-A36509A06BEE}"/>
              </a:ext>
            </a:extLst>
          </p:cNvPr>
          <p:cNvSpPr/>
          <p:nvPr/>
        </p:nvSpPr>
        <p:spPr>
          <a:xfrm>
            <a:off x="6096000" y="4057237"/>
            <a:ext cx="431800" cy="363436"/>
          </a:xfrm>
          <a:prstGeom prst="rect">
            <a:avLst/>
          </a:prstGeom>
          <a:noFill/>
          <a:ln>
            <a:solidFill>
              <a:srgbClr val="92D050"/>
            </a:solidFill>
          </a:ln>
          <a:effectLst>
            <a:glow rad="76200">
              <a:srgbClr val="00B050">
                <a:alpha val="68000"/>
              </a:srgb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Tree>
    <p:extLst>
      <p:ext uri="{BB962C8B-B14F-4D97-AF65-F5344CB8AC3E}">
        <p14:creationId xmlns:p14="http://schemas.microsoft.com/office/powerpoint/2010/main" val="642177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1077218"/>
          </a:xfrm>
          <a:prstGeom prst="rect">
            <a:avLst/>
          </a:prstGeom>
          <a:noFill/>
        </p:spPr>
        <p:txBody>
          <a:bodyPr wrap="square" rtlCol="1">
            <a:spAutoFit/>
          </a:bodyPr>
          <a:lstStyle/>
          <a:p>
            <a:pPr algn="l" rtl="0"/>
            <a:r>
              <a:rPr lang="en-US" sz="3200" b="1" dirty="0"/>
              <a:t>Correlation </a:t>
            </a:r>
          </a:p>
          <a:p>
            <a:pPr algn="l" rtl="0"/>
            <a:r>
              <a:rPr lang="en-US" sz="3200" dirty="0">
                <a:solidFill>
                  <a:schemeClr val="bg1">
                    <a:lumMod val="50000"/>
                  </a:schemeClr>
                </a:solidFill>
              </a:rPr>
              <a:t>Matrix</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Picture 5">
            <a:extLst>
              <a:ext uri="{FF2B5EF4-FFF2-40B4-BE49-F238E27FC236}">
                <a16:creationId xmlns:a16="http://schemas.microsoft.com/office/drawing/2014/main" id="{907E4F25-708C-8989-C730-9370DE4F0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49" y="222902"/>
            <a:ext cx="520750" cy="520750"/>
          </a:xfrm>
          <a:prstGeom prst="rect">
            <a:avLst/>
          </a:prstGeom>
        </p:spPr>
      </p:pic>
      <p:sp>
        <p:nvSpPr>
          <p:cNvPr id="19" name="TextBox 18">
            <a:extLst>
              <a:ext uri="{FF2B5EF4-FFF2-40B4-BE49-F238E27FC236}">
                <a16:creationId xmlns:a16="http://schemas.microsoft.com/office/drawing/2014/main" id="{6858FAF2-6232-AC08-1968-1FE5454F0928}"/>
              </a:ext>
            </a:extLst>
          </p:cNvPr>
          <p:cNvSpPr txBox="1"/>
          <p:nvPr/>
        </p:nvSpPr>
        <p:spPr>
          <a:xfrm>
            <a:off x="622593" y="2390877"/>
            <a:ext cx="3113337" cy="2308324"/>
          </a:xfrm>
          <a:prstGeom prst="rect">
            <a:avLst/>
          </a:prstGeom>
          <a:noFill/>
          <a:ln>
            <a:solidFill>
              <a:srgbClr val="FFC000"/>
            </a:solidFill>
          </a:ln>
        </p:spPr>
        <p:txBody>
          <a:bodyPr wrap="square">
            <a:spAutoFit/>
          </a:bodyPr>
          <a:lstStyle/>
          <a:p>
            <a:pPr algn="l" rtl="0">
              <a:buFont typeface="Arial" panose="020B0604020202020204" pitchFamily="34" charset="0"/>
              <a:buChar char="•"/>
            </a:pPr>
            <a:r>
              <a:rPr lang="en-US" dirty="0"/>
              <a:t>Tempo shows a weak correlation with most variables but has a small positive correlation with energy (0.21), suggesting that faster tempos might contribute slightly to higher energy levels in tracks.</a:t>
            </a:r>
          </a:p>
        </p:txBody>
      </p:sp>
      <p:pic>
        <p:nvPicPr>
          <p:cNvPr id="26" name="Picture 25">
            <a:extLst>
              <a:ext uri="{FF2B5EF4-FFF2-40B4-BE49-F238E27FC236}">
                <a16:creationId xmlns:a16="http://schemas.microsoft.com/office/drawing/2014/main" id="{3842C7B6-FB6A-C6DB-0B4A-DDC772607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859" y="0"/>
            <a:ext cx="8200737" cy="6858000"/>
          </a:xfrm>
          <a:prstGeom prst="rect">
            <a:avLst/>
          </a:prstGeom>
        </p:spPr>
      </p:pic>
      <p:sp>
        <p:nvSpPr>
          <p:cNvPr id="20" name="Rectangle 19">
            <a:extLst>
              <a:ext uri="{FF2B5EF4-FFF2-40B4-BE49-F238E27FC236}">
                <a16:creationId xmlns:a16="http://schemas.microsoft.com/office/drawing/2014/main" id="{EC87BCE9-F50F-7560-8C9C-7D19BFC18C73}"/>
              </a:ext>
            </a:extLst>
          </p:cNvPr>
          <p:cNvSpPr/>
          <p:nvPr/>
        </p:nvSpPr>
        <p:spPr>
          <a:xfrm>
            <a:off x="6083299" y="4413941"/>
            <a:ext cx="1964691" cy="378422"/>
          </a:xfrm>
          <a:prstGeom prst="rect">
            <a:avLst/>
          </a:prstGeom>
          <a:noFill/>
          <a:ln>
            <a:solidFill>
              <a:srgbClr val="FFC000"/>
            </a:solidFill>
          </a:ln>
          <a:effectLst>
            <a:glow rad="101600">
              <a:schemeClr val="accent2">
                <a:satMod val="175000"/>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2" name="Rectangle 1">
            <a:extLst>
              <a:ext uri="{FF2B5EF4-FFF2-40B4-BE49-F238E27FC236}">
                <a16:creationId xmlns:a16="http://schemas.microsoft.com/office/drawing/2014/main" id="{E436C8B7-06F6-5528-D1E5-329D685331EA}"/>
              </a:ext>
            </a:extLst>
          </p:cNvPr>
          <p:cNvSpPr/>
          <p:nvPr/>
        </p:nvSpPr>
        <p:spPr>
          <a:xfrm>
            <a:off x="4917416" y="4432919"/>
            <a:ext cx="1165884" cy="344458"/>
          </a:xfrm>
          <a:prstGeom prst="rect">
            <a:avLst/>
          </a:prstGeom>
          <a:noFill/>
          <a:ln>
            <a:solidFill>
              <a:srgbClr val="FF0000"/>
            </a:solidFill>
          </a:ln>
          <a:effectLst>
            <a:glow rad="101600">
              <a:schemeClr val="accent3">
                <a:satMod val="175000"/>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8" name="Rectangle 7">
            <a:extLst>
              <a:ext uri="{FF2B5EF4-FFF2-40B4-BE49-F238E27FC236}">
                <a16:creationId xmlns:a16="http://schemas.microsoft.com/office/drawing/2014/main" id="{8FA515C6-265E-900A-98C4-97EBD4F9BD80}"/>
              </a:ext>
            </a:extLst>
          </p:cNvPr>
          <p:cNvSpPr/>
          <p:nvPr/>
        </p:nvSpPr>
        <p:spPr>
          <a:xfrm>
            <a:off x="8047991" y="4413940"/>
            <a:ext cx="810223" cy="378423"/>
          </a:xfrm>
          <a:prstGeom prst="rect">
            <a:avLst/>
          </a:prstGeom>
          <a:noFill/>
          <a:ln>
            <a:solidFill>
              <a:srgbClr val="FF0000"/>
            </a:solidFill>
          </a:ln>
          <a:effectLst>
            <a:glow rad="101600">
              <a:schemeClr val="accent3">
                <a:satMod val="175000"/>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24" name="Rectangle 23">
            <a:extLst>
              <a:ext uri="{FF2B5EF4-FFF2-40B4-BE49-F238E27FC236}">
                <a16:creationId xmlns:a16="http://schemas.microsoft.com/office/drawing/2014/main" id="{9B2C6B09-C29B-0C67-BB26-36E5234F2A5C}"/>
              </a:ext>
            </a:extLst>
          </p:cNvPr>
          <p:cNvSpPr/>
          <p:nvPr/>
        </p:nvSpPr>
        <p:spPr>
          <a:xfrm>
            <a:off x="8887914" y="4426155"/>
            <a:ext cx="736567" cy="378422"/>
          </a:xfrm>
          <a:prstGeom prst="rect">
            <a:avLst/>
          </a:prstGeom>
          <a:noFill/>
          <a:ln>
            <a:solidFill>
              <a:srgbClr val="FFC000"/>
            </a:solidFill>
          </a:ln>
          <a:effectLst>
            <a:glow rad="101600">
              <a:schemeClr val="accent2">
                <a:satMod val="175000"/>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Tree>
    <p:extLst>
      <p:ext uri="{BB962C8B-B14F-4D97-AF65-F5344CB8AC3E}">
        <p14:creationId xmlns:p14="http://schemas.microsoft.com/office/powerpoint/2010/main" val="1949882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414497" cy="584775"/>
          </a:xfrm>
          <a:prstGeom prst="rect">
            <a:avLst/>
          </a:prstGeom>
          <a:noFill/>
        </p:spPr>
        <p:txBody>
          <a:bodyPr wrap="square" rtlCol="1">
            <a:spAutoFit/>
          </a:bodyPr>
          <a:lstStyle/>
          <a:p>
            <a:pPr algn="l" rtl="0"/>
            <a:r>
              <a:rPr lang="en-US" sz="3200" b="1" dirty="0"/>
              <a:t>Correlation </a:t>
            </a:r>
            <a:r>
              <a:rPr lang="en-US" sz="3200" dirty="0">
                <a:solidFill>
                  <a:schemeClr val="bg1">
                    <a:lumMod val="50000"/>
                  </a:schemeClr>
                </a:solidFill>
              </a:rPr>
              <a:t>With ‘Class’</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Picture 5">
            <a:extLst>
              <a:ext uri="{FF2B5EF4-FFF2-40B4-BE49-F238E27FC236}">
                <a16:creationId xmlns:a16="http://schemas.microsoft.com/office/drawing/2014/main" id="{907E4F25-708C-8989-C730-9370DE4F0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49" y="222902"/>
            <a:ext cx="520750" cy="520750"/>
          </a:xfrm>
          <a:prstGeom prst="rect">
            <a:avLst/>
          </a:prstGeom>
        </p:spPr>
      </p:pic>
      <p:sp>
        <p:nvSpPr>
          <p:cNvPr id="8" name="TextBox 7">
            <a:extLst>
              <a:ext uri="{FF2B5EF4-FFF2-40B4-BE49-F238E27FC236}">
                <a16:creationId xmlns:a16="http://schemas.microsoft.com/office/drawing/2014/main" id="{362C6971-9915-6A33-DB66-5062DF4F97AE}"/>
              </a:ext>
            </a:extLst>
          </p:cNvPr>
          <p:cNvSpPr txBox="1"/>
          <p:nvPr/>
        </p:nvSpPr>
        <p:spPr>
          <a:xfrm>
            <a:off x="730294" y="3182837"/>
            <a:ext cx="6102626" cy="646331"/>
          </a:xfrm>
          <a:prstGeom prst="rect">
            <a:avLst/>
          </a:prstGeom>
          <a:noFill/>
        </p:spPr>
        <p:txBody>
          <a:bodyPr wrap="square">
            <a:spAutoFit/>
          </a:bodyPr>
          <a:lstStyle/>
          <a:p>
            <a:pPr algn="l" rtl="0"/>
            <a:r>
              <a:rPr lang="en-US" dirty="0"/>
              <a:t>there is no strong linear relationship between the features and the label.</a:t>
            </a:r>
            <a:endParaRPr lang="ar-SY" dirty="0"/>
          </a:p>
        </p:txBody>
      </p:sp>
      <p:pic>
        <p:nvPicPr>
          <p:cNvPr id="11" name="Picture 10">
            <a:extLst>
              <a:ext uri="{FF2B5EF4-FFF2-40B4-BE49-F238E27FC236}">
                <a16:creationId xmlns:a16="http://schemas.microsoft.com/office/drawing/2014/main" id="{A8B52160-ED6E-8C26-ED3E-309814008995}"/>
              </a:ext>
            </a:extLst>
          </p:cNvPr>
          <p:cNvPicPr>
            <a:picLocks noChangeAspect="1"/>
          </p:cNvPicPr>
          <p:nvPr/>
        </p:nvPicPr>
        <p:blipFill rotWithShape="1">
          <a:blip r:embed="rId4"/>
          <a:srcRect r="82717" b="24045"/>
          <a:stretch/>
        </p:blipFill>
        <p:spPr>
          <a:xfrm>
            <a:off x="7687279" y="590476"/>
            <a:ext cx="2359886" cy="58310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2789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B94ED6A-68E3-211C-A2A0-4F8FCD99DCEB}"/>
              </a:ext>
            </a:extLst>
          </p:cNvPr>
          <p:cNvSpPr/>
          <p:nvPr/>
        </p:nvSpPr>
        <p:spPr>
          <a:xfrm>
            <a:off x="2557669" y="6023429"/>
            <a:ext cx="9634331" cy="8345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2" name="Title 1">
            <a:extLst>
              <a:ext uri="{FF2B5EF4-FFF2-40B4-BE49-F238E27FC236}">
                <a16:creationId xmlns:a16="http://schemas.microsoft.com/office/drawing/2014/main" id="{B862478F-1746-21FF-FC22-763DA0BF011D}"/>
              </a:ext>
            </a:extLst>
          </p:cNvPr>
          <p:cNvSpPr>
            <a:spLocks noGrp="1"/>
          </p:cNvSpPr>
          <p:nvPr>
            <p:ph type="title"/>
          </p:nvPr>
        </p:nvSpPr>
        <p:spPr>
          <a:xfrm flipH="1">
            <a:off x="2756451" y="286603"/>
            <a:ext cx="8338267" cy="1450757"/>
          </a:xfrm>
        </p:spPr>
        <p:txBody>
          <a:bodyPr/>
          <a:lstStyle/>
          <a:p>
            <a:pPr algn="l" rtl="0"/>
            <a:r>
              <a:rPr lang="en-US" b="1" dirty="0">
                <a:solidFill>
                  <a:schemeClr val="bg1">
                    <a:lumMod val="50000"/>
                  </a:schemeClr>
                </a:solidFill>
                <a:latin typeface="+mn-lt"/>
                <a:ea typeface="+mn-ea"/>
                <a:cs typeface="+mn-cs"/>
              </a:rPr>
              <a:t>Table of </a:t>
            </a:r>
            <a:r>
              <a:rPr lang="en-US" dirty="0">
                <a:solidFill>
                  <a:schemeClr val="tx1"/>
                </a:solidFill>
              </a:rPr>
              <a:t>Content</a:t>
            </a:r>
            <a:endParaRPr lang="ar-SY" dirty="0">
              <a:solidFill>
                <a:schemeClr val="tx1"/>
              </a:solidFill>
            </a:endParaRPr>
          </a:p>
        </p:txBody>
      </p:sp>
      <p:pic>
        <p:nvPicPr>
          <p:cNvPr id="12" name="Picture 11">
            <a:extLst>
              <a:ext uri="{FF2B5EF4-FFF2-40B4-BE49-F238E27FC236}">
                <a16:creationId xmlns:a16="http://schemas.microsoft.com/office/drawing/2014/main" id="{5E0C9352-63AF-CF64-005D-0DE9EBAA7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838" y="2283637"/>
            <a:ext cx="315686" cy="315686"/>
          </a:xfrm>
          <a:prstGeom prst="rect">
            <a:avLst/>
          </a:prstGeom>
        </p:spPr>
      </p:pic>
      <p:pic>
        <p:nvPicPr>
          <p:cNvPr id="14" name="Picture 13">
            <a:extLst>
              <a:ext uri="{FF2B5EF4-FFF2-40B4-BE49-F238E27FC236}">
                <a16:creationId xmlns:a16="http://schemas.microsoft.com/office/drawing/2014/main" id="{41BBFBFA-BDED-5666-5740-B689DF745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724" y="2861306"/>
            <a:ext cx="304800" cy="304800"/>
          </a:xfrm>
          <a:prstGeom prst="rect">
            <a:avLst/>
          </a:prstGeom>
        </p:spPr>
      </p:pic>
      <p:pic>
        <p:nvPicPr>
          <p:cNvPr id="16" name="Picture 15">
            <a:extLst>
              <a:ext uri="{FF2B5EF4-FFF2-40B4-BE49-F238E27FC236}">
                <a16:creationId xmlns:a16="http://schemas.microsoft.com/office/drawing/2014/main" id="{8D61FB81-E001-720F-543C-DCF6D2B5B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2724" y="3428089"/>
            <a:ext cx="304800" cy="304800"/>
          </a:xfrm>
          <a:prstGeom prst="rect">
            <a:avLst/>
          </a:prstGeom>
        </p:spPr>
      </p:pic>
      <p:pic>
        <p:nvPicPr>
          <p:cNvPr id="18" name="Picture 17">
            <a:extLst>
              <a:ext uri="{FF2B5EF4-FFF2-40B4-BE49-F238E27FC236}">
                <a16:creationId xmlns:a16="http://schemas.microsoft.com/office/drawing/2014/main" id="{6DC087C4-8CD3-1981-E828-471D96BD83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2724" y="3994872"/>
            <a:ext cx="304800" cy="304800"/>
          </a:xfrm>
          <a:prstGeom prst="rect">
            <a:avLst/>
          </a:prstGeom>
        </p:spPr>
      </p:pic>
      <p:pic>
        <p:nvPicPr>
          <p:cNvPr id="20" name="Picture 19">
            <a:extLst>
              <a:ext uri="{FF2B5EF4-FFF2-40B4-BE49-F238E27FC236}">
                <a16:creationId xmlns:a16="http://schemas.microsoft.com/office/drawing/2014/main" id="{C90079F3-BFA7-F63D-74C5-4729F68A99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2724" y="4561655"/>
            <a:ext cx="304800" cy="304800"/>
          </a:xfrm>
          <a:prstGeom prst="rect">
            <a:avLst/>
          </a:prstGeom>
        </p:spPr>
      </p:pic>
      <p:sp>
        <p:nvSpPr>
          <p:cNvPr id="30" name="TextBox 29">
            <a:extLst>
              <a:ext uri="{FF2B5EF4-FFF2-40B4-BE49-F238E27FC236}">
                <a16:creationId xmlns:a16="http://schemas.microsoft.com/office/drawing/2014/main" id="{C3860268-6AED-739A-009E-370E2F131CDA}"/>
              </a:ext>
            </a:extLst>
          </p:cNvPr>
          <p:cNvSpPr txBox="1"/>
          <p:nvPr/>
        </p:nvSpPr>
        <p:spPr>
          <a:xfrm>
            <a:off x="3332931" y="2269964"/>
            <a:ext cx="5757090" cy="369332"/>
          </a:xfrm>
          <a:prstGeom prst="rect">
            <a:avLst/>
          </a:prstGeom>
        </p:spPr>
        <p:txBody>
          <a:bodyPr wrap="square" rtlCol="1">
            <a:spAutoFit/>
          </a:bodyPr>
          <a:lstStyle/>
          <a:p>
            <a:pPr algn="l" rtl="0"/>
            <a:r>
              <a:rPr lang="en-US" dirty="0"/>
              <a:t>Look at the Big Picture</a:t>
            </a:r>
            <a:endParaRPr lang="ar-SY" dirty="0"/>
          </a:p>
        </p:txBody>
      </p:sp>
      <p:sp>
        <p:nvSpPr>
          <p:cNvPr id="31" name="TextBox 30">
            <a:extLst>
              <a:ext uri="{FF2B5EF4-FFF2-40B4-BE49-F238E27FC236}">
                <a16:creationId xmlns:a16="http://schemas.microsoft.com/office/drawing/2014/main" id="{4E6CC4E4-EE0B-2554-8477-495B07BDF285}"/>
              </a:ext>
            </a:extLst>
          </p:cNvPr>
          <p:cNvSpPr txBox="1"/>
          <p:nvPr/>
        </p:nvSpPr>
        <p:spPr>
          <a:xfrm>
            <a:off x="3332931" y="2831735"/>
            <a:ext cx="5757090" cy="369332"/>
          </a:xfrm>
          <a:prstGeom prst="rect">
            <a:avLst/>
          </a:prstGeom>
        </p:spPr>
        <p:txBody>
          <a:bodyPr wrap="square" rtlCol="1">
            <a:spAutoFit/>
          </a:bodyPr>
          <a:lstStyle/>
          <a:p>
            <a:pPr algn="l" rtl="0"/>
            <a:r>
              <a:rPr lang="en-US" dirty="0"/>
              <a:t>Explore and Visualize Data to Gain Insights </a:t>
            </a:r>
            <a:endParaRPr lang="ar-SY" dirty="0"/>
          </a:p>
        </p:txBody>
      </p:sp>
      <p:sp>
        <p:nvSpPr>
          <p:cNvPr id="3" name="TextBox 2">
            <a:extLst>
              <a:ext uri="{FF2B5EF4-FFF2-40B4-BE49-F238E27FC236}">
                <a16:creationId xmlns:a16="http://schemas.microsoft.com/office/drawing/2014/main" id="{174EEF28-9C1C-FEEF-4095-8A3922010B48}"/>
              </a:ext>
            </a:extLst>
          </p:cNvPr>
          <p:cNvSpPr txBox="1"/>
          <p:nvPr/>
        </p:nvSpPr>
        <p:spPr>
          <a:xfrm>
            <a:off x="3332931" y="3394007"/>
            <a:ext cx="5757090" cy="369332"/>
          </a:xfrm>
          <a:prstGeom prst="rect">
            <a:avLst/>
          </a:prstGeom>
        </p:spPr>
        <p:txBody>
          <a:bodyPr wrap="square" rtlCol="1">
            <a:spAutoFit/>
          </a:bodyPr>
          <a:lstStyle/>
          <a:p>
            <a:pPr algn="l"/>
            <a:r>
              <a:rPr lang="en-US" dirty="0"/>
              <a:t>Feature Engineering</a:t>
            </a:r>
            <a:endParaRPr lang="ar-SY" dirty="0"/>
          </a:p>
        </p:txBody>
      </p:sp>
      <p:sp>
        <p:nvSpPr>
          <p:cNvPr id="4" name="TextBox 3">
            <a:extLst>
              <a:ext uri="{FF2B5EF4-FFF2-40B4-BE49-F238E27FC236}">
                <a16:creationId xmlns:a16="http://schemas.microsoft.com/office/drawing/2014/main" id="{35ACD557-EA59-153E-220C-C1F7F2F7234F}"/>
              </a:ext>
            </a:extLst>
          </p:cNvPr>
          <p:cNvSpPr txBox="1"/>
          <p:nvPr/>
        </p:nvSpPr>
        <p:spPr>
          <a:xfrm>
            <a:off x="3332931" y="3956279"/>
            <a:ext cx="5757090" cy="369332"/>
          </a:xfrm>
          <a:prstGeom prst="rect">
            <a:avLst/>
          </a:prstGeom>
        </p:spPr>
        <p:txBody>
          <a:bodyPr wrap="square" rtlCol="1">
            <a:spAutoFit/>
          </a:bodyPr>
          <a:lstStyle/>
          <a:p>
            <a:pPr algn="l"/>
            <a:r>
              <a:rPr lang="en-US" dirty="0"/>
              <a:t>Model Training</a:t>
            </a:r>
            <a:endParaRPr lang="ar-SY" dirty="0"/>
          </a:p>
        </p:txBody>
      </p:sp>
      <p:sp>
        <p:nvSpPr>
          <p:cNvPr id="5" name="TextBox 4">
            <a:extLst>
              <a:ext uri="{FF2B5EF4-FFF2-40B4-BE49-F238E27FC236}">
                <a16:creationId xmlns:a16="http://schemas.microsoft.com/office/drawing/2014/main" id="{88359590-BDF4-FC9E-C675-7D7799EA3D50}"/>
              </a:ext>
            </a:extLst>
          </p:cNvPr>
          <p:cNvSpPr txBox="1"/>
          <p:nvPr/>
        </p:nvSpPr>
        <p:spPr>
          <a:xfrm>
            <a:off x="3332931" y="4518551"/>
            <a:ext cx="5757090" cy="369332"/>
          </a:xfrm>
          <a:prstGeom prst="rect">
            <a:avLst/>
          </a:prstGeom>
        </p:spPr>
        <p:txBody>
          <a:bodyPr wrap="square" rtlCol="1">
            <a:spAutoFit/>
          </a:bodyPr>
          <a:lstStyle/>
          <a:p>
            <a:pPr algn="l"/>
            <a:r>
              <a:rPr lang="en-US" dirty="0"/>
              <a:t>Final Model</a:t>
            </a:r>
            <a:endParaRPr lang="ar-SY" dirty="0"/>
          </a:p>
        </p:txBody>
      </p:sp>
      <p:pic>
        <p:nvPicPr>
          <p:cNvPr id="8" name="Picture 7">
            <a:extLst>
              <a:ext uri="{FF2B5EF4-FFF2-40B4-BE49-F238E27FC236}">
                <a16:creationId xmlns:a16="http://schemas.microsoft.com/office/drawing/2014/main" id="{54B7F387-E1F4-8712-D35E-533BC6D5C047}"/>
              </a:ext>
            </a:extLst>
          </p:cNvPr>
          <p:cNvPicPr>
            <a:picLocks noChangeAspect="1"/>
          </p:cNvPicPr>
          <p:nvPr/>
        </p:nvPicPr>
        <p:blipFill rotWithShape="1">
          <a:blip r:embed="rId7">
            <a:extLst>
              <a:ext uri="{28A0092B-C50C-407E-A947-70E740481C1C}">
                <a14:useLocalDpi xmlns:a14="http://schemas.microsoft.com/office/drawing/2010/main" val="0"/>
              </a:ext>
            </a:extLst>
          </a:blip>
          <a:srcRect r="44133"/>
          <a:stretch/>
        </p:blipFill>
        <p:spPr>
          <a:xfrm>
            <a:off x="0" y="0"/>
            <a:ext cx="2557670" cy="6858000"/>
          </a:xfrm>
          <a:prstGeom prst="rect">
            <a:avLst/>
          </a:prstGeom>
        </p:spPr>
      </p:pic>
    </p:spTree>
    <p:extLst>
      <p:ext uri="{BB962C8B-B14F-4D97-AF65-F5344CB8AC3E}">
        <p14:creationId xmlns:p14="http://schemas.microsoft.com/office/powerpoint/2010/main" val="3676380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00"/>
                                        <p:tgtEl>
                                          <p:spTgt spid="1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300"/>
                                        <p:tgtEl>
                                          <p:spTgt spid="30"/>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300"/>
                                        <p:tgtEl>
                                          <p:spTgt spid="14"/>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300"/>
                                        <p:tgtEl>
                                          <p:spTgt spid="31"/>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300"/>
                                        <p:tgtEl>
                                          <p:spTgt spid="1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300"/>
                                        <p:tgtEl>
                                          <p:spTgt spid="3"/>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300"/>
                                        <p:tgtEl>
                                          <p:spTgt spid="18"/>
                                        </p:tgtEl>
                                      </p:cBhvr>
                                    </p:animEffect>
                                  </p:childTnLst>
                                </p:cTn>
                              </p:par>
                            </p:childTnLst>
                          </p:cTn>
                        </p:par>
                        <p:par>
                          <p:cTn id="32" fill="hold">
                            <p:stCondLst>
                              <p:cond delay="2100"/>
                            </p:stCondLst>
                            <p:childTnLst>
                              <p:par>
                                <p:cTn id="33" presetID="10"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300"/>
                                        <p:tgtEl>
                                          <p:spTgt spid="4"/>
                                        </p:tgtEl>
                                      </p:cBhvr>
                                    </p:animEffect>
                                  </p:childTnLst>
                                </p:cTn>
                              </p:par>
                            </p:childTnLst>
                          </p:cTn>
                        </p:par>
                        <p:par>
                          <p:cTn id="36" fill="hold">
                            <p:stCondLst>
                              <p:cond delay="24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300"/>
                                        <p:tgtEl>
                                          <p:spTgt spid="20"/>
                                        </p:tgtEl>
                                      </p:cBhvr>
                                    </p:animEffect>
                                  </p:childTnLst>
                                </p:cTn>
                              </p:par>
                            </p:childTnLst>
                          </p:cTn>
                        </p:par>
                        <p:par>
                          <p:cTn id="40" fill="hold">
                            <p:stCondLst>
                              <p:cond delay="2700"/>
                            </p:stCondLst>
                            <p:childTnLst>
                              <p:par>
                                <p:cTn id="41" presetID="10"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 grpId="0"/>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414497" cy="584775"/>
          </a:xfrm>
          <a:prstGeom prst="rect">
            <a:avLst/>
          </a:prstGeom>
          <a:noFill/>
        </p:spPr>
        <p:txBody>
          <a:bodyPr wrap="square" rtlCol="1">
            <a:spAutoFit/>
          </a:bodyPr>
          <a:lstStyle/>
          <a:p>
            <a:pPr algn="l" rtl="0"/>
            <a:r>
              <a:rPr lang="en-US" sz="3200" b="1" dirty="0"/>
              <a:t>Top 10 </a:t>
            </a:r>
            <a:r>
              <a:rPr lang="en-US" sz="3200" dirty="0">
                <a:solidFill>
                  <a:schemeClr val="bg1">
                    <a:lumMod val="50000"/>
                  </a:schemeClr>
                </a:solidFill>
              </a:rPr>
              <a:t>Artists</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7" name="Picture 6">
            <a:extLst>
              <a:ext uri="{FF2B5EF4-FFF2-40B4-BE49-F238E27FC236}">
                <a16:creationId xmlns:a16="http://schemas.microsoft.com/office/drawing/2014/main" id="{65AC25BE-AAED-93DB-DEAA-B2184D877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49" y="219002"/>
            <a:ext cx="520750" cy="520750"/>
          </a:xfrm>
          <a:prstGeom prst="rect">
            <a:avLst/>
          </a:prstGeom>
        </p:spPr>
      </p:pic>
      <p:pic>
        <p:nvPicPr>
          <p:cNvPr id="19" name="Picture 18">
            <a:extLst>
              <a:ext uri="{FF2B5EF4-FFF2-40B4-BE49-F238E27FC236}">
                <a16:creationId xmlns:a16="http://schemas.microsoft.com/office/drawing/2014/main" id="{EFF17E52-4547-79BD-678E-6C95436A6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51" y="828066"/>
            <a:ext cx="10568898" cy="5928068"/>
          </a:xfrm>
          <a:prstGeom prst="rect">
            <a:avLst/>
          </a:prstGeom>
        </p:spPr>
      </p:pic>
    </p:spTree>
    <p:extLst>
      <p:ext uri="{BB962C8B-B14F-4D97-AF65-F5344CB8AC3E}">
        <p14:creationId xmlns:p14="http://schemas.microsoft.com/office/powerpoint/2010/main" val="79545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414497" cy="584775"/>
          </a:xfrm>
          <a:prstGeom prst="rect">
            <a:avLst/>
          </a:prstGeom>
          <a:noFill/>
        </p:spPr>
        <p:txBody>
          <a:bodyPr wrap="square" rtlCol="1">
            <a:spAutoFit/>
          </a:bodyPr>
          <a:lstStyle/>
          <a:p>
            <a:pPr algn="l" rtl="0"/>
            <a:r>
              <a:rPr lang="en-US" sz="3200" b="1" dirty="0"/>
              <a:t>Top 10 </a:t>
            </a:r>
            <a:r>
              <a:rPr lang="en-US" sz="3200" dirty="0">
                <a:solidFill>
                  <a:schemeClr val="bg1">
                    <a:lumMod val="50000"/>
                  </a:schemeClr>
                </a:solidFill>
              </a:rPr>
              <a:t>Tracks Popularity</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7" name="Picture 6">
            <a:extLst>
              <a:ext uri="{FF2B5EF4-FFF2-40B4-BE49-F238E27FC236}">
                <a16:creationId xmlns:a16="http://schemas.microsoft.com/office/drawing/2014/main" id="{65AC25BE-AAED-93DB-DEAA-B2184D877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49" y="219002"/>
            <a:ext cx="520750" cy="520750"/>
          </a:xfrm>
          <a:prstGeom prst="rect">
            <a:avLst/>
          </a:prstGeom>
        </p:spPr>
      </p:pic>
      <p:pic>
        <p:nvPicPr>
          <p:cNvPr id="4" name="Picture 3">
            <a:extLst>
              <a:ext uri="{FF2B5EF4-FFF2-40B4-BE49-F238E27FC236}">
                <a16:creationId xmlns:a16="http://schemas.microsoft.com/office/drawing/2014/main" id="{BC24617D-D216-6252-081A-6C7F04772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882" y="928687"/>
            <a:ext cx="10237742" cy="5742323"/>
          </a:xfrm>
          <a:prstGeom prst="rect">
            <a:avLst/>
          </a:prstGeom>
        </p:spPr>
      </p:pic>
    </p:spTree>
    <p:extLst>
      <p:ext uri="{BB962C8B-B14F-4D97-AF65-F5344CB8AC3E}">
        <p14:creationId xmlns:p14="http://schemas.microsoft.com/office/powerpoint/2010/main" val="377117463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414497" cy="584775"/>
          </a:xfrm>
          <a:prstGeom prst="rect">
            <a:avLst/>
          </a:prstGeom>
          <a:noFill/>
        </p:spPr>
        <p:txBody>
          <a:bodyPr wrap="square" rtlCol="1">
            <a:spAutoFit/>
          </a:bodyPr>
          <a:lstStyle/>
          <a:p>
            <a:pPr algn="l" rtl="0"/>
            <a:r>
              <a:rPr lang="en-US" sz="3200" b="1" dirty="0"/>
              <a:t>Modality</a:t>
            </a:r>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10" name="Picture 9">
            <a:extLst>
              <a:ext uri="{FF2B5EF4-FFF2-40B4-BE49-F238E27FC236}">
                <a16:creationId xmlns:a16="http://schemas.microsoft.com/office/drawing/2014/main" id="{34260956-FC1F-6240-FB1F-D25DDCDE3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528" y="1106059"/>
            <a:ext cx="4397197" cy="4645881"/>
          </a:xfrm>
          <a:prstGeom prst="rect">
            <a:avLst/>
          </a:prstGeom>
        </p:spPr>
      </p:pic>
      <p:sp>
        <p:nvSpPr>
          <p:cNvPr id="20" name="TextBox 19">
            <a:extLst>
              <a:ext uri="{FF2B5EF4-FFF2-40B4-BE49-F238E27FC236}">
                <a16:creationId xmlns:a16="http://schemas.microsoft.com/office/drawing/2014/main" id="{AE046042-FC37-290E-51DA-0F82D179755D}"/>
              </a:ext>
            </a:extLst>
          </p:cNvPr>
          <p:cNvSpPr txBox="1"/>
          <p:nvPr/>
        </p:nvSpPr>
        <p:spPr>
          <a:xfrm>
            <a:off x="524649" y="2945824"/>
            <a:ext cx="6102350" cy="1200329"/>
          </a:xfrm>
          <a:prstGeom prst="rect">
            <a:avLst/>
          </a:prstGeom>
          <a:noFill/>
        </p:spPr>
        <p:txBody>
          <a:bodyPr wrap="square">
            <a:spAutoFit/>
          </a:bodyPr>
          <a:lstStyle/>
          <a:p>
            <a:pPr algn="l" rtl="0"/>
            <a:r>
              <a:rPr lang="en-US" dirty="0"/>
              <a:t>the majority of tracks in the dataset are in a major key (63.7%), while minor key tracks make up a smaller proportion (36.3%). This suggests a general preference for major keys in the dataset.</a:t>
            </a:r>
            <a:endParaRPr lang="ar-SY" dirty="0"/>
          </a:p>
        </p:txBody>
      </p:sp>
      <p:pic>
        <p:nvPicPr>
          <p:cNvPr id="23" name="Picture 22">
            <a:extLst>
              <a:ext uri="{FF2B5EF4-FFF2-40B4-BE49-F238E27FC236}">
                <a16:creationId xmlns:a16="http://schemas.microsoft.com/office/drawing/2014/main" id="{CA92801C-126F-AB42-A581-7A57D8D90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49" y="249497"/>
            <a:ext cx="520750" cy="520750"/>
          </a:xfrm>
          <a:prstGeom prst="rect">
            <a:avLst/>
          </a:prstGeom>
        </p:spPr>
      </p:pic>
    </p:spTree>
    <p:extLst>
      <p:ext uri="{BB962C8B-B14F-4D97-AF65-F5344CB8AC3E}">
        <p14:creationId xmlns:p14="http://schemas.microsoft.com/office/powerpoint/2010/main" val="425534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7552441" cy="1077218"/>
          </a:xfrm>
          <a:prstGeom prst="rect">
            <a:avLst/>
          </a:prstGeom>
          <a:noFill/>
        </p:spPr>
        <p:txBody>
          <a:bodyPr wrap="square" rtlCol="1">
            <a:spAutoFit/>
          </a:bodyPr>
          <a:lstStyle/>
          <a:p>
            <a:pPr algn="l" rtl="0"/>
            <a:r>
              <a:rPr lang="en-US" sz="3200" b="1"/>
              <a:t>Count </a:t>
            </a:r>
            <a:r>
              <a:rPr lang="en-US" sz="3200">
                <a:solidFill>
                  <a:schemeClr val="bg1">
                    <a:lumMod val="50000"/>
                  </a:schemeClr>
                </a:solidFill>
              </a:rPr>
              <a:t>of Tracks Speechiness</a:t>
            </a:r>
          </a:p>
          <a:p>
            <a:pPr algn="l" rtl="0"/>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4" name="Picture 3">
            <a:extLst>
              <a:ext uri="{FF2B5EF4-FFF2-40B4-BE49-F238E27FC236}">
                <a16:creationId xmlns:a16="http://schemas.microsoft.com/office/drawing/2014/main" id="{F43F132F-02D2-8DC3-2578-C7374D673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649" y="220383"/>
            <a:ext cx="520750" cy="520750"/>
          </a:xfrm>
          <a:prstGeom prst="rect">
            <a:avLst/>
          </a:prstGeom>
        </p:spPr>
      </p:pic>
      <p:pic>
        <p:nvPicPr>
          <p:cNvPr id="8" name="Picture 7">
            <a:extLst>
              <a:ext uri="{FF2B5EF4-FFF2-40B4-BE49-F238E27FC236}">
                <a16:creationId xmlns:a16="http://schemas.microsoft.com/office/drawing/2014/main" id="{FC84BB4D-EE08-C5FA-84BB-3B1218E1F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67" y="2104433"/>
            <a:ext cx="10287020" cy="4297689"/>
          </a:xfrm>
          <a:prstGeom prst="rect">
            <a:avLst/>
          </a:prstGeom>
        </p:spPr>
      </p:pic>
      <p:sp>
        <p:nvSpPr>
          <p:cNvPr id="11" name="TextBox 10">
            <a:extLst>
              <a:ext uri="{FF2B5EF4-FFF2-40B4-BE49-F238E27FC236}">
                <a16:creationId xmlns:a16="http://schemas.microsoft.com/office/drawing/2014/main" id="{00523C7E-DEEE-53AC-1FE7-CA912565326E}"/>
              </a:ext>
            </a:extLst>
          </p:cNvPr>
          <p:cNvSpPr txBox="1"/>
          <p:nvPr/>
        </p:nvSpPr>
        <p:spPr>
          <a:xfrm>
            <a:off x="1186649" y="983165"/>
            <a:ext cx="9824251" cy="923330"/>
          </a:xfrm>
          <a:prstGeom prst="rect">
            <a:avLst/>
          </a:prstGeom>
          <a:solidFill>
            <a:schemeClr val="bg1"/>
          </a:solidFill>
        </p:spPr>
        <p:txBody>
          <a:bodyPr wrap="square">
            <a:spAutoFit/>
          </a:bodyPr>
          <a:lstStyle/>
          <a:p>
            <a:pPr algn="l" rtl="0"/>
            <a:r>
              <a:rPr lang="en-US" dirty="0"/>
              <a:t>The vast majority of tracks in the dataset are classified as "Music Only," indicating a low presence of spoken words. This suggests that the dataset primarily consists of instrumental or vocal music with minimal spoken content.</a:t>
            </a:r>
            <a:endParaRPr lang="ar-SY" dirty="0"/>
          </a:p>
        </p:txBody>
      </p:sp>
    </p:spTree>
    <p:extLst>
      <p:ext uri="{BB962C8B-B14F-4D97-AF65-F5344CB8AC3E}">
        <p14:creationId xmlns:p14="http://schemas.microsoft.com/office/powerpoint/2010/main" val="195397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7552441" cy="1077218"/>
          </a:xfrm>
          <a:prstGeom prst="rect">
            <a:avLst/>
          </a:prstGeom>
          <a:noFill/>
        </p:spPr>
        <p:txBody>
          <a:bodyPr wrap="square" rtlCol="1">
            <a:spAutoFit/>
          </a:bodyPr>
          <a:lstStyle/>
          <a:p>
            <a:pPr algn="l" rtl="0"/>
            <a:r>
              <a:rPr lang="en-US" sz="3200" b="1" dirty="0"/>
              <a:t>Count </a:t>
            </a:r>
            <a:r>
              <a:rPr lang="en-US" sz="3200" dirty="0">
                <a:solidFill>
                  <a:schemeClr val="bg1">
                    <a:lumMod val="50000"/>
                  </a:schemeClr>
                </a:solidFill>
              </a:rPr>
              <a:t>of Tracks Liveness</a:t>
            </a:r>
          </a:p>
          <a:p>
            <a:pPr algn="l" rtl="0"/>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4" name="Picture 3">
            <a:extLst>
              <a:ext uri="{FF2B5EF4-FFF2-40B4-BE49-F238E27FC236}">
                <a16:creationId xmlns:a16="http://schemas.microsoft.com/office/drawing/2014/main" id="{F43F132F-02D2-8DC3-2578-C7374D673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649" y="220383"/>
            <a:ext cx="520750" cy="520750"/>
          </a:xfrm>
          <a:prstGeom prst="rect">
            <a:avLst/>
          </a:prstGeom>
        </p:spPr>
      </p:pic>
      <p:sp>
        <p:nvSpPr>
          <p:cNvPr id="11" name="TextBox 10">
            <a:extLst>
              <a:ext uri="{FF2B5EF4-FFF2-40B4-BE49-F238E27FC236}">
                <a16:creationId xmlns:a16="http://schemas.microsoft.com/office/drawing/2014/main" id="{00523C7E-DEEE-53AC-1FE7-CA912565326E}"/>
              </a:ext>
            </a:extLst>
          </p:cNvPr>
          <p:cNvSpPr txBox="1"/>
          <p:nvPr/>
        </p:nvSpPr>
        <p:spPr>
          <a:xfrm>
            <a:off x="1414178" y="1777787"/>
            <a:ext cx="3728251" cy="3139321"/>
          </a:xfrm>
          <a:prstGeom prst="rect">
            <a:avLst/>
          </a:prstGeom>
          <a:solidFill>
            <a:schemeClr val="bg1"/>
          </a:solidFill>
        </p:spPr>
        <p:txBody>
          <a:bodyPr wrap="square">
            <a:spAutoFit/>
          </a:bodyPr>
          <a:lstStyle/>
          <a:p>
            <a:pPr algn="l" rtl="0"/>
            <a:r>
              <a:rPr lang="en-US" dirty="0"/>
              <a:t>The vast majority of tracks in the dataset are classified as "Not Live".</a:t>
            </a:r>
          </a:p>
          <a:p>
            <a:pPr algn="l" rtl="0"/>
            <a:endParaRPr lang="en-US" dirty="0"/>
          </a:p>
          <a:p>
            <a:pPr algn="l" rtl="0"/>
            <a:r>
              <a:rPr lang="en-US" dirty="0"/>
              <a:t>This indicates a low likelihood of the tracks being recorded in a live setting.</a:t>
            </a:r>
          </a:p>
          <a:p>
            <a:pPr algn="l" rtl="0"/>
            <a:endParaRPr lang="en-US" dirty="0"/>
          </a:p>
          <a:p>
            <a:pPr algn="l" rtl="0"/>
            <a:r>
              <a:rPr lang="en-US" dirty="0"/>
              <a:t>This suggests that the dataset predominantly consists of studio recordings rather than live performances.</a:t>
            </a:r>
          </a:p>
        </p:txBody>
      </p:sp>
      <p:pic>
        <p:nvPicPr>
          <p:cNvPr id="6" name="Picture 5">
            <a:extLst>
              <a:ext uri="{FF2B5EF4-FFF2-40B4-BE49-F238E27FC236}">
                <a16:creationId xmlns:a16="http://schemas.microsoft.com/office/drawing/2014/main" id="{5C700C78-D703-FC0D-9DB4-58F1EF371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878" y="1368765"/>
            <a:ext cx="5385827" cy="4553721"/>
          </a:xfrm>
          <a:prstGeom prst="rect">
            <a:avLst/>
          </a:prstGeom>
        </p:spPr>
      </p:pic>
    </p:spTree>
    <p:extLst>
      <p:ext uri="{BB962C8B-B14F-4D97-AF65-F5344CB8AC3E}">
        <p14:creationId xmlns:p14="http://schemas.microsoft.com/office/powerpoint/2010/main" val="65161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7552441" cy="1077218"/>
          </a:xfrm>
          <a:prstGeom prst="rect">
            <a:avLst/>
          </a:prstGeom>
          <a:noFill/>
        </p:spPr>
        <p:txBody>
          <a:bodyPr wrap="square" rtlCol="1">
            <a:spAutoFit/>
          </a:bodyPr>
          <a:lstStyle/>
          <a:p>
            <a:pPr algn="l" rtl="0"/>
            <a:r>
              <a:rPr lang="en-US" sz="3200" b="1" dirty="0"/>
              <a:t>Count </a:t>
            </a:r>
            <a:r>
              <a:rPr lang="en-US" sz="3200" dirty="0">
                <a:solidFill>
                  <a:schemeClr val="bg1">
                    <a:lumMod val="50000"/>
                  </a:schemeClr>
                </a:solidFill>
              </a:rPr>
              <a:t>of Tracks Valence</a:t>
            </a:r>
          </a:p>
          <a:p>
            <a:pPr algn="l" rtl="0"/>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4" name="Picture 3">
            <a:extLst>
              <a:ext uri="{FF2B5EF4-FFF2-40B4-BE49-F238E27FC236}">
                <a16:creationId xmlns:a16="http://schemas.microsoft.com/office/drawing/2014/main" id="{F43F132F-02D2-8DC3-2578-C7374D673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24649" y="220383"/>
            <a:ext cx="520750" cy="520750"/>
          </a:xfrm>
          <a:prstGeom prst="rect">
            <a:avLst/>
          </a:prstGeom>
        </p:spPr>
      </p:pic>
      <p:sp>
        <p:nvSpPr>
          <p:cNvPr id="11" name="TextBox 10">
            <a:extLst>
              <a:ext uri="{FF2B5EF4-FFF2-40B4-BE49-F238E27FC236}">
                <a16:creationId xmlns:a16="http://schemas.microsoft.com/office/drawing/2014/main" id="{00523C7E-DEEE-53AC-1FE7-CA912565326E}"/>
              </a:ext>
            </a:extLst>
          </p:cNvPr>
          <p:cNvSpPr txBox="1"/>
          <p:nvPr/>
        </p:nvSpPr>
        <p:spPr>
          <a:xfrm>
            <a:off x="1021502" y="2260888"/>
            <a:ext cx="4723812" cy="2585323"/>
          </a:xfrm>
          <a:prstGeom prst="rect">
            <a:avLst/>
          </a:prstGeom>
          <a:solidFill>
            <a:schemeClr val="bg1"/>
          </a:solidFill>
        </p:spPr>
        <p:txBody>
          <a:bodyPr wrap="square">
            <a:spAutoFit/>
          </a:bodyPr>
          <a:lstStyle/>
          <a:p>
            <a:pPr algn="l" rtl="0"/>
            <a:r>
              <a:rPr lang="en-US" dirty="0"/>
              <a:t>The distribution of valence, which measures the musical positiveness of a track, is almost balanced between "Sad" and "Happy" categories.</a:t>
            </a:r>
          </a:p>
          <a:p>
            <a:pPr algn="l" rtl="0"/>
            <a:endParaRPr lang="en-US" dirty="0"/>
          </a:p>
          <a:p>
            <a:pPr algn="l" rtl="0"/>
            <a:r>
              <a:rPr lang="en-US" dirty="0"/>
              <a:t>This suggests that the dataset contains a diverse range of emotions, offering a mix of tracks that evoke both positive and negative feelings.</a:t>
            </a:r>
          </a:p>
        </p:txBody>
      </p:sp>
      <p:pic>
        <p:nvPicPr>
          <p:cNvPr id="7" name="Picture 6">
            <a:extLst>
              <a:ext uri="{FF2B5EF4-FFF2-40B4-BE49-F238E27FC236}">
                <a16:creationId xmlns:a16="http://schemas.microsoft.com/office/drawing/2014/main" id="{09827844-ED6D-CB73-B779-339D61979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314" y="1357632"/>
            <a:ext cx="5698227" cy="4774721"/>
          </a:xfrm>
          <a:prstGeom prst="rect">
            <a:avLst/>
          </a:prstGeom>
        </p:spPr>
      </p:pic>
    </p:spTree>
    <p:extLst>
      <p:ext uri="{BB962C8B-B14F-4D97-AF65-F5344CB8AC3E}">
        <p14:creationId xmlns:p14="http://schemas.microsoft.com/office/powerpoint/2010/main" val="210709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961440-6424-30EF-C731-86FF8DDF8973}"/>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9" name="TextBox 8">
            <a:extLst>
              <a:ext uri="{FF2B5EF4-FFF2-40B4-BE49-F238E27FC236}">
                <a16:creationId xmlns:a16="http://schemas.microsoft.com/office/drawing/2014/main" id="{F0C6A890-A22D-BCCC-FD1C-ABE2FC88D1FB}"/>
              </a:ext>
            </a:extLst>
          </p:cNvPr>
          <p:cNvSpPr txBox="1"/>
          <p:nvPr/>
        </p:nvSpPr>
        <p:spPr>
          <a:xfrm>
            <a:off x="1033320" y="2028616"/>
            <a:ext cx="6122504" cy="2800767"/>
          </a:xfrm>
          <a:prstGeom prst="rect">
            <a:avLst/>
          </a:prstGeom>
          <a:noFill/>
        </p:spPr>
        <p:txBody>
          <a:bodyPr wrap="square" rtlCol="1">
            <a:spAutoFit/>
          </a:bodyPr>
          <a:lstStyle/>
          <a:p>
            <a:pPr algn="l" rtl="0"/>
            <a:r>
              <a:rPr lang="en-US" sz="8800" b="1" dirty="0"/>
              <a:t>Feature Engineering</a:t>
            </a:r>
            <a:endParaRPr lang="ar-SY" sz="8800" b="1" dirty="0"/>
          </a:p>
        </p:txBody>
      </p:sp>
      <p:pic>
        <p:nvPicPr>
          <p:cNvPr id="2" name="Picture 2" descr="What is engineering? | Live Science">
            <a:extLst>
              <a:ext uri="{FF2B5EF4-FFF2-40B4-BE49-F238E27FC236}">
                <a16:creationId xmlns:a16="http://schemas.microsoft.com/office/drawing/2014/main" id="{2C18E6C9-D6AF-5E13-7248-9F4C06A1CE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26" r="24827"/>
          <a:stretch/>
        </p:blipFill>
        <p:spPr bwMode="auto">
          <a:xfrm>
            <a:off x="7620350" y="0"/>
            <a:ext cx="4571650" cy="684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09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11075066" cy="1077218"/>
          </a:xfrm>
          <a:prstGeom prst="rect">
            <a:avLst/>
          </a:prstGeom>
          <a:noFill/>
        </p:spPr>
        <p:txBody>
          <a:bodyPr wrap="square" rtlCol="1">
            <a:spAutoFit/>
          </a:bodyPr>
          <a:lstStyle/>
          <a:p>
            <a:pPr algn="l" rtl="0"/>
            <a:r>
              <a:rPr lang="en-US" sz="3200" b="1" dirty="0"/>
              <a:t>Feature </a:t>
            </a:r>
            <a:r>
              <a:rPr lang="en-US" sz="3200" dirty="0">
                <a:solidFill>
                  <a:schemeClr val="bg1">
                    <a:lumMod val="50000"/>
                  </a:schemeClr>
                </a:solidFill>
              </a:rPr>
              <a:t>Extraction</a:t>
            </a:r>
          </a:p>
          <a:p>
            <a:pPr algn="l" rtl="0"/>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Graphic 5" descr="Gears">
            <a:extLst>
              <a:ext uri="{FF2B5EF4-FFF2-40B4-BE49-F238E27FC236}">
                <a16:creationId xmlns:a16="http://schemas.microsoft.com/office/drawing/2014/main" id="{B0BB4E77-246A-0D1C-D4BF-309913AC9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73" y="128595"/>
            <a:ext cx="704326" cy="704326"/>
          </a:xfrm>
          <a:prstGeom prst="rect">
            <a:avLst/>
          </a:prstGeom>
        </p:spPr>
      </p:pic>
      <p:sp>
        <p:nvSpPr>
          <p:cNvPr id="2" name="TextBox 1">
            <a:extLst>
              <a:ext uri="{FF2B5EF4-FFF2-40B4-BE49-F238E27FC236}">
                <a16:creationId xmlns:a16="http://schemas.microsoft.com/office/drawing/2014/main" id="{67354C81-AC7A-9A86-3AC0-1278396F088F}"/>
              </a:ext>
            </a:extLst>
          </p:cNvPr>
          <p:cNvSpPr txBox="1"/>
          <p:nvPr/>
        </p:nvSpPr>
        <p:spPr>
          <a:xfrm>
            <a:off x="1682757" y="1048447"/>
            <a:ext cx="8509147" cy="523220"/>
          </a:xfrm>
          <a:prstGeom prst="rect">
            <a:avLst/>
          </a:prstGeom>
          <a:noFill/>
        </p:spPr>
        <p:txBody>
          <a:bodyPr wrap="square" rtlCol="1">
            <a:spAutoFit/>
          </a:bodyPr>
          <a:lstStyle/>
          <a:p>
            <a:pPr algn="l"/>
            <a:r>
              <a:rPr lang="en-US" sz="2800" dirty="0"/>
              <a:t>Converting the ‘</a:t>
            </a:r>
            <a:r>
              <a:rPr lang="en-US" sz="2800" dirty="0" err="1"/>
              <a:t>duration_in</a:t>
            </a:r>
            <a:r>
              <a:rPr lang="en-US" sz="2800" dirty="0"/>
              <a:t> min/</a:t>
            </a:r>
            <a:r>
              <a:rPr lang="en-US" sz="2800" dirty="0" err="1"/>
              <a:t>ms’</a:t>
            </a:r>
            <a:r>
              <a:rPr lang="en-US" sz="2800" dirty="0"/>
              <a:t> column into min :</a:t>
            </a:r>
            <a:endParaRPr lang="ar-SY" sz="2800" dirty="0"/>
          </a:p>
        </p:txBody>
      </p:sp>
      <p:sp>
        <p:nvSpPr>
          <p:cNvPr id="4" name="TextBox 3">
            <a:extLst>
              <a:ext uri="{FF2B5EF4-FFF2-40B4-BE49-F238E27FC236}">
                <a16:creationId xmlns:a16="http://schemas.microsoft.com/office/drawing/2014/main" id="{3A6CA3F0-8035-0824-8955-30196983825C}"/>
              </a:ext>
            </a:extLst>
          </p:cNvPr>
          <p:cNvSpPr txBox="1"/>
          <p:nvPr/>
        </p:nvSpPr>
        <p:spPr>
          <a:xfrm>
            <a:off x="1615789" y="1924112"/>
            <a:ext cx="8800730" cy="1938992"/>
          </a:xfrm>
          <a:prstGeom prst="rect">
            <a:avLst/>
          </a:prstGeom>
          <a:noFill/>
        </p:spPr>
        <p:txBody>
          <a:bodyPr wrap="square" rtlCol="1">
            <a:spAutoFit/>
          </a:bodyPr>
          <a:lstStyle/>
          <a:p>
            <a:pPr algn="l"/>
            <a:r>
              <a:rPr lang="en-US" sz="2400" dirty="0"/>
              <a:t>-The `</a:t>
            </a:r>
            <a:r>
              <a:rPr lang="en-US" sz="2400" dirty="0">
                <a:solidFill>
                  <a:srgbClr val="FF0000"/>
                </a:solidFill>
              </a:rPr>
              <a:t>dur</a:t>
            </a:r>
            <a:r>
              <a:rPr lang="en-US" sz="2400" dirty="0"/>
              <a:t>` variable stores the values from the `</a:t>
            </a:r>
            <a:r>
              <a:rPr lang="en-US" sz="2400" dirty="0" err="1">
                <a:solidFill>
                  <a:srgbClr val="FF0000"/>
                </a:solidFill>
              </a:rPr>
              <a:t>duration_in</a:t>
            </a:r>
            <a:r>
              <a:rPr lang="en-US" sz="2400" dirty="0">
                <a:solidFill>
                  <a:srgbClr val="FF0000"/>
                </a:solidFill>
              </a:rPr>
              <a:t> </a:t>
            </a:r>
            <a:endParaRPr lang="ar-SY" sz="2400" dirty="0">
              <a:solidFill>
                <a:srgbClr val="FF0000"/>
              </a:solidFill>
            </a:endParaRPr>
          </a:p>
          <a:p>
            <a:pPr algn="l"/>
            <a:r>
              <a:rPr lang="en-US" sz="2400" dirty="0">
                <a:solidFill>
                  <a:srgbClr val="FF0000"/>
                </a:solidFill>
              </a:rPr>
              <a:t>min/</a:t>
            </a:r>
            <a:r>
              <a:rPr lang="en-US" sz="2400" dirty="0" err="1">
                <a:solidFill>
                  <a:srgbClr val="FF0000"/>
                </a:solidFill>
              </a:rPr>
              <a:t>ms</a:t>
            </a:r>
            <a:r>
              <a:rPr lang="en-US" sz="2400" dirty="0" err="1"/>
              <a:t>`</a:t>
            </a:r>
            <a:r>
              <a:rPr lang="en-US" sz="2400" dirty="0"/>
              <a:t> column of the </a:t>
            </a:r>
            <a:r>
              <a:rPr lang="en-US" sz="2400" dirty="0" err="1"/>
              <a:t>DataFrame</a:t>
            </a:r>
            <a:r>
              <a:rPr lang="en-US" sz="2400" dirty="0"/>
              <a:t>.</a:t>
            </a:r>
          </a:p>
          <a:p>
            <a:pPr algn="l"/>
            <a:endParaRPr lang="en-US" sz="2400" dirty="0"/>
          </a:p>
          <a:p>
            <a:pPr algn="l"/>
            <a:r>
              <a:rPr lang="en-US" sz="2400" dirty="0"/>
              <a:t>-Two empty lists, `</a:t>
            </a:r>
            <a:r>
              <a:rPr lang="en-US" sz="2400" dirty="0">
                <a:solidFill>
                  <a:srgbClr val="FF0000"/>
                </a:solidFill>
              </a:rPr>
              <a:t>track</a:t>
            </a:r>
            <a:r>
              <a:rPr lang="en-US" sz="2400" dirty="0"/>
              <a:t>` and `</a:t>
            </a:r>
            <a:r>
              <a:rPr lang="en-US" sz="2400" dirty="0">
                <a:solidFill>
                  <a:srgbClr val="FF0000"/>
                </a:solidFill>
              </a:rPr>
              <a:t>clean</a:t>
            </a:r>
            <a:r>
              <a:rPr lang="en-US" sz="2400" dirty="0"/>
              <a:t>`, are initialized to hold processed data.</a:t>
            </a:r>
            <a:endParaRPr lang="ar-SY" sz="2400" dirty="0"/>
          </a:p>
        </p:txBody>
      </p:sp>
      <p:sp>
        <p:nvSpPr>
          <p:cNvPr id="7" name="TextBox 6">
            <a:extLst>
              <a:ext uri="{FF2B5EF4-FFF2-40B4-BE49-F238E27FC236}">
                <a16:creationId xmlns:a16="http://schemas.microsoft.com/office/drawing/2014/main" id="{D63835B4-7BFC-6A67-3A2C-F08F53A9E6ED}"/>
              </a:ext>
            </a:extLst>
          </p:cNvPr>
          <p:cNvSpPr txBox="1"/>
          <p:nvPr/>
        </p:nvSpPr>
        <p:spPr>
          <a:xfrm>
            <a:off x="1615789" y="4215549"/>
            <a:ext cx="8895425" cy="1938992"/>
          </a:xfrm>
          <a:prstGeom prst="rect">
            <a:avLst/>
          </a:prstGeom>
          <a:noFill/>
        </p:spPr>
        <p:txBody>
          <a:bodyPr wrap="square" rtlCol="1">
            <a:spAutoFit/>
          </a:bodyPr>
          <a:lstStyle/>
          <a:p>
            <a:pPr algn="l"/>
            <a:r>
              <a:rPr lang="en-US" sz="2400" dirty="0"/>
              <a:t>The loop iterates over each value in the `</a:t>
            </a:r>
            <a:r>
              <a:rPr lang="en-US" sz="2400" dirty="0">
                <a:solidFill>
                  <a:srgbClr val="FF0000"/>
                </a:solidFill>
              </a:rPr>
              <a:t>dur</a:t>
            </a:r>
            <a:r>
              <a:rPr lang="en-US" sz="2400" dirty="0"/>
              <a:t>` list.</a:t>
            </a:r>
          </a:p>
          <a:p>
            <a:pPr algn="l"/>
            <a:r>
              <a:rPr lang="en-US" sz="2400" dirty="0"/>
              <a:t>- If the value is less than or equal to 100:</a:t>
            </a:r>
          </a:p>
          <a:p>
            <a:pPr algn="l"/>
            <a:r>
              <a:rPr lang="en-US" sz="2400" dirty="0"/>
              <a:t>    -The value is appended to `</a:t>
            </a:r>
            <a:r>
              <a:rPr lang="en-US" sz="2400" dirty="0">
                <a:solidFill>
                  <a:srgbClr val="FF0000"/>
                </a:solidFill>
              </a:rPr>
              <a:t>clean</a:t>
            </a:r>
            <a:r>
              <a:rPr lang="en-US" sz="2400" dirty="0"/>
              <a:t>` without any modification.</a:t>
            </a:r>
          </a:p>
          <a:p>
            <a:pPr algn="l"/>
            <a:r>
              <a:rPr lang="en-US" sz="2400" dirty="0"/>
              <a:t>    -The `</a:t>
            </a:r>
            <a:r>
              <a:rPr lang="en-US" sz="2400" dirty="0">
                <a:solidFill>
                  <a:srgbClr val="FF0000"/>
                </a:solidFill>
              </a:rPr>
              <a:t>track</a:t>
            </a:r>
            <a:r>
              <a:rPr lang="en-US" sz="2400" dirty="0"/>
              <a:t>` list is appended with `</a:t>
            </a:r>
            <a:r>
              <a:rPr lang="en-US" sz="2400" dirty="0">
                <a:solidFill>
                  <a:srgbClr val="00B050"/>
                </a:solidFill>
              </a:rPr>
              <a:t>0</a:t>
            </a:r>
            <a:r>
              <a:rPr lang="en-US" sz="2400" dirty="0"/>
              <a:t>`, indicating that the value is in minutes.</a:t>
            </a:r>
            <a:endParaRPr lang="ar-SY" sz="2400" dirty="0"/>
          </a:p>
        </p:txBody>
      </p:sp>
      <p:pic>
        <p:nvPicPr>
          <p:cNvPr id="9" name="Graphic 8" descr="Transfer">
            <a:extLst>
              <a:ext uri="{FF2B5EF4-FFF2-40B4-BE49-F238E27FC236}">
                <a16:creationId xmlns:a16="http://schemas.microsoft.com/office/drawing/2014/main" id="{82D4B7CC-3955-E9FF-7DBD-F35157B25D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5399" y="1024862"/>
            <a:ext cx="570390" cy="570390"/>
          </a:xfrm>
          <a:prstGeom prst="rect">
            <a:avLst/>
          </a:prstGeom>
        </p:spPr>
      </p:pic>
    </p:spTree>
    <p:extLst>
      <p:ext uri="{BB962C8B-B14F-4D97-AF65-F5344CB8AC3E}">
        <p14:creationId xmlns:p14="http://schemas.microsoft.com/office/powerpoint/2010/main" val="1106124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7552441" cy="1077218"/>
          </a:xfrm>
          <a:prstGeom prst="rect">
            <a:avLst/>
          </a:prstGeom>
          <a:noFill/>
        </p:spPr>
        <p:txBody>
          <a:bodyPr wrap="square" rtlCol="1">
            <a:spAutoFit/>
          </a:bodyPr>
          <a:lstStyle/>
          <a:p>
            <a:pPr algn="l" rtl="0"/>
            <a:r>
              <a:rPr lang="en-US" sz="3200" b="1" dirty="0"/>
              <a:t>Feature </a:t>
            </a:r>
            <a:r>
              <a:rPr lang="en-US" sz="3200" dirty="0">
                <a:solidFill>
                  <a:schemeClr val="bg1">
                    <a:lumMod val="50000"/>
                  </a:schemeClr>
                </a:solidFill>
              </a:rPr>
              <a:t>Extraction </a:t>
            </a:r>
          </a:p>
          <a:p>
            <a:pPr algn="l" rtl="0"/>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Graphic 5" descr="Gears">
            <a:extLst>
              <a:ext uri="{FF2B5EF4-FFF2-40B4-BE49-F238E27FC236}">
                <a16:creationId xmlns:a16="http://schemas.microsoft.com/office/drawing/2014/main" id="{B0BB4E77-246A-0D1C-D4BF-309913AC9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73" y="128595"/>
            <a:ext cx="704326" cy="704326"/>
          </a:xfrm>
          <a:prstGeom prst="rect">
            <a:avLst/>
          </a:prstGeom>
        </p:spPr>
      </p:pic>
      <p:sp>
        <p:nvSpPr>
          <p:cNvPr id="2" name="TextBox 1">
            <a:extLst>
              <a:ext uri="{FF2B5EF4-FFF2-40B4-BE49-F238E27FC236}">
                <a16:creationId xmlns:a16="http://schemas.microsoft.com/office/drawing/2014/main" id="{486ED1ED-8E19-AF43-1B18-A0FDA5E8507D}"/>
              </a:ext>
            </a:extLst>
          </p:cNvPr>
          <p:cNvSpPr txBox="1"/>
          <p:nvPr/>
        </p:nvSpPr>
        <p:spPr>
          <a:xfrm>
            <a:off x="1186649" y="1091852"/>
            <a:ext cx="8682361" cy="3077766"/>
          </a:xfrm>
          <a:prstGeom prst="rect">
            <a:avLst/>
          </a:prstGeom>
          <a:noFill/>
        </p:spPr>
        <p:txBody>
          <a:bodyPr wrap="square" rtlCol="1">
            <a:spAutoFit/>
          </a:bodyPr>
          <a:lstStyle/>
          <a:p>
            <a:pPr algn="l"/>
            <a:r>
              <a:rPr lang="en-US" sz="2600" dirty="0"/>
              <a:t>If the value is greater than 100 :</a:t>
            </a:r>
          </a:p>
          <a:p>
            <a:pPr algn="l"/>
            <a:endParaRPr lang="en-US" sz="2400" dirty="0"/>
          </a:p>
          <a:p>
            <a:pPr algn="l"/>
            <a:r>
              <a:rPr lang="en-US" sz="2400" dirty="0"/>
              <a:t>-The value is assumed to be in milliseconds, so it's divided by 60,000 to convert it into minutes.</a:t>
            </a:r>
          </a:p>
          <a:p>
            <a:pPr algn="l"/>
            <a:endParaRPr lang="en-US" sz="2400" dirty="0"/>
          </a:p>
          <a:p>
            <a:pPr algn="l"/>
            <a:r>
              <a:rPr lang="en-US" sz="2400" dirty="0"/>
              <a:t>-The `</a:t>
            </a:r>
            <a:r>
              <a:rPr lang="en-US" sz="2400" dirty="0">
                <a:solidFill>
                  <a:srgbClr val="FF0000"/>
                </a:solidFill>
              </a:rPr>
              <a:t>track</a:t>
            </a:r>
            <a:r>
              <a:rPr lang="en-US" sz="2400" dirty="0"/>
              <a:t>` list is appended with `</a:t>
            </a:r>
            <a:r>
              <a:rPr lang="en-US" sz="2400" dirty="0">
                <a:solidFill>
                  <a:srgbClr val="00B050"/>
                </a:solidFill>
              </a:rPr>
              <a:t>1</a:t>
            </a:r>
            <a:r>
              <a:rPr lang="en-US" sz="2400" dirty="0"/>
              <a:t>`, indicating that the value was in milliseconds and was converted to minutes.</a:t>
            </a:r>
          </a:p>
          <a:p>
            <a:pPr algn="l"/>
            <a:endParaRPr lang="ar-SY" sz="2400" dirty="0"/>
          </a:p>
        </p:txBody>
      </p:sp>
      <p:sp>
        <p:nvSpPr>
          <p:cNvPr id="4" name="TextBox 3">
            <a:extLst>
              <a:ext uri="{FF2B5EF4-FFF2-40B4-BE49-F238E27FC236}">
                <a16:creationId xmlns:a16="http://schemas.microsoft.com/office/drawing/2014/main" id="{339402BE-04F7-8A30-5538-8605519267CB}"/>
              </a:ext>
            </a:extLst>
          </p:cNvPr>
          <p:cNvSpPr txBox="1"/>
          <p:nvPr/>
        </p:nvSpPr>
        <p:spPr>
          <a:xfrm>
            <a:off x="1186649" y="3842322"/>
            <a:ext cx="8682361" cy="2677656"/>
          </a:xfrm>
          <a:prstGeom prst="rect">
            <a:avLst/>
          </a:prstGeom>
          <a:noFill/>
        </p:spPr>
        <p:txBody>
          <a:bodyPr wrap="square" rtlCol="1">
            <a:spAutoFit/>
          </a:bodyPr>
          <a:lstStyle/>
          <a:p>
            <a:pPr algn="l"/>
            <a:r>
              <a:rPr lang="en-US" sz="2400" dirty="0"/>
              <a:t>-The original `</a:t>
            </a:r>
            <a:r>
              <a:rPr lang="en-US" sz="2400" dirty="0" err="1">
                <a:solidFill>
                  <a:srgbClr val="FF0000"/>
                </a:solidFill>
              </a:rPr>
              <a:t>duration_in</a:t>
            </a:r>
            <a:r>
              <a:rPr lang="en-US" sz="2400" dirty="0">
                <a:solidFill>
                  <a:srgbClr val="FF0000"/>
                </a:solidFill>
              </a:rPr>
              <a:t> min/</a:t>
            </a:r>
            <a:r>
              <a:rPr lang="en-US" sz="2400" dirty="0" err="1">
                <a:solidFill>
                  <a:srgbClr val="FF0000"/>
                </a:solidFill>
              </a:rPr>
              <a:t>ms</a:t>
            </a:r>
            <a:r>
              <a:rPr lang="en-US" sz="2400" dirty="0" err="1"/>
              <a:t>`</a:t>
            </a:r>
            <a:r>
              <a:rPr lang="en-US" sz="2400" dirty="0"/>
              <a:t> column in Data frame is updated with the values from `</a:t>
            </a:r>
            <a:r>
              <a:rPr lang="en-US" sz="2400" dirty="0">
                <a:solidFill>
                  <a:srgbClr val="FF0000"/>
                </a:solidFill>
              </a:rPr>
              <a:t>clean</a:t>
            </a:r>
            <a:r>
              <a:rPr lang="en-US" sz="2400" dirty="0"/>
              <a:t>`, meaning all the values are now consistently in minutes.</a:t>
            </a:r>
          </a:p>
          <a:p>
            <a:pPr algn="l"/>
            <a:r>
              <a:rPr lang="en-US" sz="2400" dirty="0"/>
              <a:t>- A new column `</a:t>
            </a:r>
            <a:r>
              <a:rPr lang="en-US" sz="2400" dirty="0">
                <a:solidFill>
                  <a:srgbClr val="FF0000"/>
                </a:solidFill>
              </a:rPr>
              <a:t>new1</a:t>
            </a:r>
            <a:r>
              <a:rPr lang="en-US" sz="2400" dirty="0"/>
              <a:t>` is added to the </a:t>
            </a:r>
            <a:r>
              <a:rPr lang="en-US" sz="2400" dirty="0" err="1"/>
              <a:t>DataFrame</a:t>
            </a:r>
            <a:r>
              <a:rPr lang="en-US" sz="2400" dirty="0"/>
              <a:t>. This column indicates the original unit of the duration (`</a:t>
            </a:r>
            <a:r>
              <a:rPr lang="en-US" sz="2400" dirty="0">
                <a:solidFill>
                  <a:srgbClr val="00B050"/>
                </a:solidFill>
              </a:rPr>
              <a:t>0</a:t>
            </a:r>
            <a:r>
              <a:rPr lang="en-US" sz="2400" dirty="0"/>
              <a:t>` for minutes, `</a:t>
            </a:r>
            <a:r>
              <a:rPr lang="en-US" sz="2400" dirty="0">
                <a:solidFill>
                  <a:srgbClr val="00B050"/>
                </a:solidFill>
              </a:rPr>
              <a:t>1</a:t>
            </a:r>
            <a:r>
              <a:rPr lang="en-US" sz="2400" dirty="0"/>
              <a:t>` for milliseconds).</a:t>
            </a:r>
          </a:p>
          <a:p>
            <a:pPr algn="l"/>
            <a:endParaRPr lang="ar-SY" sz="2400" dirty="0"/>
          </a:p>
        </p:txBody>
      </p:sp>
    </p:spTree>
    <p:extLst>
      <p:ext uri="{BB962C8B-B14F-4D97-AF65-F5344CB8AC3E}">
        <p14:creationId xmlns:p14="http://schemas.microsoft.com/office/powerpoint/2010/main" val="2774024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7552441" cy="1077218"/>
          </a:xfrm>
          <a:prstGeom prst="rect">
            <a:avLst/>
          </a:prstGeom>
          <a:noFill/>
        </p:spPr>
        <p:txBody>
          <a:bodyPr wrap="square" rtlCol="1">
            <a:spAutoFit/>
          </a:bodyPr>
          <a:lstStyle/>
          <a:p>
            <a:pPr algn="l" rtl="0"/>
            <a:r>
              <a:rPr lang="en-US" sz="3200" b="1" dirty="0"/>
              <a:t>Feature </a:t>
            </a:r>
            <a:r>
              <a:rPr lang="en-US" sz="3200" dirty="0">
                <a:solidFill>
                  <a:schemeClr val="bg1">
                    <a:lumMod val="50000"/>
                  </a:schemeClr>
                </a:solidFill>
              </a:rPr>
              <a:t>Engineering </a:t>
            </a:r>
          </a:p>
          <a:p>
            <a:pPr algn="l" rtl="0"/>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Graphic 5" descr="Gears">
            <a:extLst>
              <a:ext uri="{FF2B5EF4-FFF2-40B4-BE49-F238E27FC236}">
                <a16:creationId xmlns:a16="http://schemas.microsoft.com/office/drawing/2014/main" id="{B0BB4E77-246A-0D1C-D4BF-309913AC9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73" y="128595"/>
            <a:ext cx="704326" cy="704326"/>
          </a:xfrm>
          <a:prstGeom prst="rect">
            <a:avLst/>
          </a:prstGeom>
        </p:spPr>
      </p:pic>
      <p:sp>
        <p:nvSpPr>
          <p:cNvPr id="8" name="TextBox 7">
            <a:extLst>
              <a:ext uri="{FF2B5EF4-FFF2-40B4-BE49-F238E27FC236}">
                <a16:creationId xmlns:a16="http://schemas.microsoft.com/office/drawing/2014/main" id="{81B12E5E-A31E-FF9E-6345-EA65376E6E01}"/>
              </a:ext>
            </a:extLst>
          </p:cNvPr>
          <p:cNvSpPr txBox="1"/>
          <p:nvPr/>
        </p:nvSpPr>
        <p:spPr>
          <a:xfrm>
            <a:off x="1045399" y="971413"/>
            <a:ext cx="10398142" cy="1261884"/>
          </a:xfrm>
          <a:prstGeom prst="rect">
            <a:avLst/>
          </a:prstGeom>
          <a:noFill/>
        </p:spPr>
        <p:txBody>
          <a:bodyPr wrap="square" rtlCol="1">
            <a:spAutoFit/>
          </a:bodyPr>
          <a:lstStyle/>
          <a:p>
            <a:pPr algn="l"/>
            <a:r>
              <a:rPr lang="en-US" sz="2800" dirty="0"/>
              <a:t>-Importance in a Classifier:</a:t>
            </a:r>
          </a:p>
          <a:p>
            <a:pPr algn="l"/>
            <a:r>
              <a:rPr lang="en-US" sz="2400" dirty="0"/>
              <a:t>Consistency : Ensures all inputs are consistent, which is crucial for accurate predictions</a:t>
            </a:r>
            <a:endParaRPr lang="ar-SY" sz="2400" dirty="0"/>
          </a:p>
        </p:txBody>
      </p:sp>
      <p:sp>
        <p:nvSpPr>
          <p:cNvPr id="2" name="TextBox 1">
            <a:extLst>
              <a:ext uri="{FF2B5EF4-FFF2-40B4-BE49-F238E27FC236}">
                <a16:creationId xmlns:a16="http://schemas.microsoft.com/office/drawing/2014/main" id="{2A06A1A7-C418-B8AE-EB9F-292AE310DE88}"/>
              </a:ext>
            </a:extLst>
          </p:cNvPr>
          <p:cNvSpPr txBox="1"/>
          <p:nvPr/>
        </p:nvSpPr>
        <p:spPr>
          <a:xfrm>
            <a:off x="1045399" y="2330833"/>
            <a:ext cx="10131384" cy="4401205"/>
          </a:xfrm>
          <a:prstGeom prst="rect">
            <a:avLst/>
          </a:prstGeom>
          <a:noFill/>
        </p:spPr>
        <p:txBody>
          <a:bodyPr wrap="square" rtlCol="1">
            <a:spAutoFit/>
          </a:bodyPr>
          <a:lstStyle/>
          <a:p>
            <a:pPr algn="l"/>
            <a:r>
              <a:rPr lang="en-US" sz="2800" dirty="0"/>
              <a:t>1.`</a:t>
            </a:r>
            <a:r>
              <a:rPr lang="en-US" sz="2800" dirty="0">
                <a:solidFill>
                  <a:srgbClr val="FF0000"/>
                </a:solidFill>
              </a:rPr>
              <a:t>new2</a:t>
            </a:r>
            <a:r>
              <a:rPr lang="en-US" sz="2800" dirty="0"/>
              <a:t>`: Length of the 'Artist Name' (number of characters).</a:t>
            </a:r>
          </a:p>
          <a:p>
            <a:pPr algn="l"/>
            <a:endParaRPr lang="en-US" sz="2800" dirty="0"/>
          </a:p>
          <a:p>
            <a:pPr algn="l"/>
            <a:r>
              <a:rPr lang="en-US" sz="2800" dirty="0"/>
              <a:t>2. `</a:t>
            </a:r>
            <a:r>
              <a:rPr lang="en-US" sz="2800" dirty="0">
                <a:solidFill>
                  <a:srgbClr val="FF0000"/>
                </a:solidFill>
              </a:rPr>
              <a:t>new3</a:t>
            </a:r>
            <a:r>
              <a:rPr lang="en-US" sz="2800" dirty="0"/>
              <a:t>`: Length of the 'Track Name' (number of characters).</a:t>
            </a:r>
          </a:p>
          <a:p>
            <a:pPr algn="l"/>
            <a:endParaRPr lang="en-US" sz="2800" dirty="0"/>
          </a:p>
          <a:p>
            <a:pPr algn="l"/>
            <a:r>
              <a:rPr lang="en-US" sz="2800" dirty="0"/>
              <a:t>3. `</a:t>
            </a:r>
            <a:r>
              <a:rPr lang="en-US" sz="2800" dirty="0">
                <a:solidFill>
                  <a:srgbClr val="FF0000"/>
                </a:solidFill>
              </a:rPr>
              <a:t>new4</a:t>
            </a:r>
            <a:r>
              <a:rPr lang="en-US" sz="2800" dirty="0"/>
              <a:t>`: Number of words in the 'Artist Name' (based on splitting the string by spaces).</a:t>
            </a:r>
          </a:p>
          <a:p>
            <a:pPr algn="l"/>
            <a:endParaRPr lang="en-US" sz="2800" dirty="0"/>
          </a:p>
          <a:p>
            <a:pPr algn="l"/>
            <a:r>
              <a:rPr lang="en-US" sz="2800" dirty="0"/>
              <a:t>4. `</a:t>
            </a:r>
            <a:r>
              <a:rPr lang="en-US" sz="2800" dirty="0">
                <a:solidFill>
                  <a:srgbClr val="FF0000"/>
                </a:solidFill>
              </a:rPr>
              <a:t>new5</a:t>
            </a:r>
            <a:r>
              <a:rPr lang="en-US" sz="2800" dirty="0"/>
              <a:t>`: Number of words in the 'Track Name’.</a:t>
            </a:r>
          </a:p>
          <a:p>
            <a:pPr algn="l"/>
            <a:endParaRPr lang="en-US" sz="2800" dirty="0"/>
          </a:p>
          <a:p>
            <a:pPr algn="l"/>
            <a:r>
              <a:rPr lang="en-US" sz="2800" dirty="0"/>
              <a:t>5. `</a:t>
            </a:r>
            <a:r>
              <a:rPr lang="en-US" sz="2800" dirty="0">
                <a:solidFill>
                  <a:srgbClr val="FF0000"/>
                </a:solidFill>
              </a:rPr>
              <a:t>new6</a:t>
            </a:r>
            <a:r>
              <a:rPr lang="en-US" sz="2800" dirty="0"/>
              <a:t>`: Number of uppercase letters in the 'Artist Name'.</a:t>
            </a:r>
          </a:p>
        </p:txBody>
      </p:sp>
    </p:spTree>
    <p:extLst>
      <p:ext uri="{BB962C8B-B14F-4D97-AF65-F5344CB8AC3E}">
        <p14:creationId xmlns:p14="http://schemas.microsoft.com/office/powerpoint/2010/main" val="111407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961440-6424-30EF-C731-86FF8DDF8973}"/>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9" name="TextBox 8">
            <a:extLst>
              <a:ext uri="{FF2B5EF4-FFF2-40B4-BE49-F238E27FC236}">
                <a16:creationId xmlns:a16="http://schemas.microsoft.com/office/drawing/2014/main" id="{F0C6A890-A22D-BCCC-FD1C-ABE2FC88D1FB}"/>
              </a:ext>
            </a:extLst>
          </p:cNvPr>
          <p:cNvSpPr txBox="1"/>
          <p:nvPr/>
        </p:nvSpPr>
        <p:spPr>
          <a:xfrm>
            <a:off x="807587" y="1351508"/>
            <a:ext cx="4571650" cy="4154984"/>
          </a:xfrm>
          <a:prstGeom prst="rect">
            <a:avLst/>
          </a:prstGeom>
          <a:noFill/>
        </p:spPr>
        <p:txBody>
          <a:bodyPr wrap="square" rtlCol="1">
            <a:spAutoFit/>
          </a:bodyPr>
          <a:lstStyle/>
          <a:p>
            <a:pPr algn="l" rtl="0"/>
            <a:r>
              <a:rPr lang="en-US" sz="8800" b="1" dirty="0"/>
              <a:t>Look at The Big Picture</a:t>
            </a:r>
            <a:endParaRPr lang="ar-SY" sz="8800" b="1" dirty="0"/>
          </a:p>
        </p:txBody>
      </p:sp>
      <p:pic>
        <p:nvPicPr>
          <p:cNvPr id="5" name="Picture 4">
            <a:extLst>
              <a:ext uri="{FF2B5EF4-FFF2-40B4-BE49-F238E27FC236}">
                <a16:creationId xmlns:a16="http://schemas.microsoft.com/office/drawing/2014/main" id="{8FB94CEC-3F3E-F536-7721-CE68704596A4}"/>
              </a:ext>
            </a:extLst>
          </p:cNvPr>
          <p:cNvPicPr>
            <a:picLocks noChangeAspect="1"/>
          </p:cNvPicPr>
          <p:nvPr/>
        </p:nvPicPr>
        <p:blipFill rotWithShape="1">
          <a:blip r:embed="rId2">
            <a:extLst>
              <a:ext uri="{28A0092B-C50C-407E-A947-70E740481C1C}">
                <a14:useLocalDpi xmlns:a14="http://schemas.microsoft.com/office/drawing/2010/main" val="0"/>
              </a:ext>
            </a:extLst>
          </a:blip>
          <a:srcRect t="386" b="675"/>
          <a:stretch/>
        </p:blipFill>
        <p:spPr>
          <a:xfrm>
            <a:off x="5312213" y="0"/>
            <a:ext cx="6879787" cy="6858000"/>
          </a:xfrm>
          <a:prstGeom prst="rect">
            <a:avLst/>
          </a:prstGeom>
        </p:spPr>
      </p:pic>
    </p:spTree>
    <p:extLst>
      <p:ext uri="{BB962C8B-B14F-4D97-AF65-F5344CB8AC3E}">
        <p14:creationId xmlns:p14="http://schemas.microsoft.com/office/powerpoint/2010/main" val="274243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7552441" cy="1077218"/>
          </a:xfrm>
          <a:prstGeom prst="rect">
            <a:avLst/>
          </a:prstGeom>
          <a:noFill/>
        </p:spPr>
        <p:txBody>
          <a:bodyPr wrap="square" rtlCol="1">
            <a:spAutoFit/>
          </a:bodyPr>
          <a:lstStyle/>
          <a:p>
            <a:pPr algn="l" rtl="0"/>
            <a:r>
              <a:rPr lang="en-US" sz="3200" b="1" dirty="0"/>
              <a:t>Feature </a:t>
            </a:r>
            <a:r>
              <a:rPr lang="en-US" sz="3200" dirty="0">
                <a:solidFill>
                  <a:schemeClr val="bg1">
                    <a:lumMod val="50000"/>
                  </a:schemeClr>
                </a:solidFill>
              </a:rPr>
              <a:t>Engineering </a:t>
            </a:r>
          </a:p>
          <a:p>
            <a:pPr algn="l" rtl="0"/>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Graphic 5" descr="Gears">
            <a:extLst>
              <a:ext uri="{FF2B5EF4-FFF2-40B4-BE49-F238E27FC236}">
                <a16:creationId xmlns:a16="http://schemas.microsoft.com/office/drawing/2014/main" id="{B0BB4E77-246A-0D1C-D4BF-309913AC9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73" y="128595"/>
            <a:ext cx="704326" cy="704326"/>
          </a:xfrm>
          <a:prstGeom prst="rect">
            <a:avLst/>
          </a:prstGeom>
        </p:spPr>
      </p:pic>
      <p:sp>
        <p:nvSpPr>
          <p:cNvPr id="4" name="TextBox 3">
            <a:extLst>
              <a:ext uri="{FF2B5EF4-FFF2-40B4-BE49-F238E27FC236}">
                <a16:creationId xmlns:a16="http://schemas.microsoft.com/office/drawing/2014/main" id="{C4621C7B-A8E4-15B1-015D-200E3CE0BB3D}"/>
              </a:ext>
            </a:extLst>
          </p:cNvPr>
          <p:cNvSpPr txBox="1"/>
          <p:nvPr/>
        </p:nvSpPr>
        <p:spPr>
          <a:xfrm>
            <a:off x="1045399" y="976370"/>
            <a:ext cx="9974425" cy="5262979"/>
          </a:xfrm>
          <a:prstGeom prst="rect">
            <a:avLst/>
          </a:prstGeom>
          <a:noFill/>
        </p:spPr>
        <p:txBody>
          <a:bodyPr wrap="square" rtlCol="1">
            <a:spAutoFit/>
          </a:bodyPr>
          <a:lstStyle/>
          <a:p>
            <a:pPr algn="l"/>
            <a:r>
              <a:rPr lang="en-US" sz="2800" dirty="0"/>
              <a:t>6. `</a:t>
            </a:r>
            <a:r>
              <a:rPr lang="en-US" sz="2800" dirty="0">
                <a:solidFill>
                  <a:srgbClr val="FF0000"/>
                </a:solidFill>
              </a:rPr>
              <a:t>new7</a:t>
            </a:r>
            <a:r>
              <a:rPr lang="en-US" sz="2800" dirty="0"/>
              <a:t>`: Number of lowercase letters in the 'Artist Name'.</a:t>
            </a:r>
          </a:p>
          <a:p>
            <a:pPr algn="l"/>
            <a:r>
              <a:rPr lang="en-US" sz="2800" dirty="0"/>
              <a:t>7. `</a:t>
            </a:r>
            <a:r>
              <a:rPr lang="en-US" sz="2800" dirty="0">
                <a:solidFill>
                  <a:srgbClr val="FF0000"/>
                </a:solidFill>
              </a:rPr>
              <a:t>new8</a:t>
            </a:r>
            <a:r>
              <a:rPr lang="en-US" sz="2800" dirty="0"/>
              <a:t>`: Number of digits in the 'Artist Name'.</a:t>
            </a:r>
          </a:p>
          <a:p>
            <a:pPr algn="l"/>
            <a:r>
              <a:rPr lang="en-US" sz="2800" dirty="0"/>
              <a:t>8. `</a:t>
            </a:r>
            <a:r>
              <a:rPr lang="en-US" sz="2800" dirty="0">
                <a:solidFill>
                  <a:srgbClr val="FF0000"/>
                </a:solidFill>
              </a:rPr>
              <a:t>new9</a:t>
            </a:r>
            <a:r>
              <a:rPr lang="en-US" sz="2800" dirty="0"/>
              <a:t>`: Number of uppercase letters in the 'Track Name'.</a:t>
            </a:r>
          </a:p>
          <a:p>
            <a:pPr algn="l"/>
            <a:r>
              <a:rPr lang="en-US" sz="2800" dirty="0"/>
              <a:t>9. `</a:t>
            </a:r>
            <a:r>
              <a:rPr lang="en-US" sz="2800" dirty="0">
                <a:solidFill>
                  <a:srgbClr val="FF0000"/>
                </a:solidFill>
              </a:rPr>
              <a:t>new10</a:t>
            </a:r>
            <a:r>
              <a:rPr lang="en-US" sz="2800" dirty="0"/>
              <a:t>`: Number of lowercase letters in the 'Track Name'.</a:t>
            </a:r>
          </a:p>
          <a:p>
            <a:pPr algn="l"/>
            <a:r>
              <a:rPr lang="en-US" sz="2800" dirty="0"/>
              <a:t>10. `</a:t>
            </a:r>
            <a:r>
              <a:rPr lang="en-US" sz="2800" dirty="0">
                <a:solidFill>
                  <a:srgbClr val="FF0000"/>
                </a:solidFill>
              </a:rPr>
              <a:t>new11</a:t>
            </a:r>
            <a:r>
              <a:rPr lang="en-US" sz="2800" dirty="0"/>
              <a:t>`: Number of digits in the </a:t>
            </a:r>
            <a:r>
              <a:rPr lang="en-US" sz="2800" dirty="0">
                <a:solidFill>
                  <a:srgbClr val="FF0000"/>
                </a:solidFill>
              </a:rPr>
              <a:t>'Track Name</a:t>
            </a:r>
            <a:r>
              <a:rPr lang="en-US" sz="2800" dirty="0"/>
              <a:t>'.</a:t>
            </a:r>
          </a:p>
          <a:p>
            <a:pPr algn="l"/>
            <a:r>
              <a:rPr lang="en-US" sz="2800" dirty="0"/>
              <a:t>11. `</a:t>
            </a:r>
            <a:r>
              <a:rPr lang="en-US" sz="2800" dirty="0">
                <a:solidFill>
                  <a:srgbClr val="FF0000"/>
                </a:solidFill>
              </a:rPr>
              <a:t>new12</a:t>
            </a:r>
            <a:r>
              <a:rPr lang="en-US" sz="2800" dirty="0"/>
              <a:t>`: Count of special characters in the </a:t>
            </a:r>
            <a:r>
              <a:rPr lang="en-US" sz="2800" dirty="0">
                <a:solidFill>
                  <a:srgbClr val="FF0000"/>
                </a:solidFill>
              </a:rPr>
              <a:t>'Artist Name</a:t>
            </a:r>
            <a:r>
              <a:rPr lang="en-US" sz="2800" dirty="0"/>
              <a:t>' (not uppercase, lowercase, or digits). Calculated by subtracting the sum of uppercase and lowercase counts from the total length of the 'Artist Name'.</a:t>
            </a:r>
          </a:p>
          <a:p>
            <a:pPr algn="l"/>
            <a:r>
              <a:rPr lang="en-US" sz="2800" dirty="0"/>
              <a:t>12. `</a:t>
            </a:r>
            <a:r>
              <a:rPr lang="en-US" sz="2800" dirty="0">
                <a:solidFill>
                  <a:srgbClr val="FF0000"/>
                </a:solidFill>
              </a:rPr>
              <a:t>new13</a:t>
            </a:r>
            <a:r>
              <a:rPr lang="en-US" sz="2800" dirty="0"/>
              <a:t>`: Count of special characters in the </a:t>
            </a:r>
            <a:r>
              <a:rPr lang="en-US" sz="2800" dirty="0">
                <a:solidFill>
                  <a:srgbClr val="FF0000"/>
                </a:solidFill>
              </a:rPr>
              <a:t>'Track Name</a:t>
            </a:r>
            <a:r>
              <a:rPr lang="en-US" sz="2800" dirty="0"/>
              <a:t>' (not uppercase, lowercase, or digits). Similar logic as `new12`, applied to 'Track Name'.</a:t>
            </a:r>
            <a:endParaRPr lang="ar-SY" sz="2800" dirty="0"/>
          </a:p>
        </p:txBody>
      </p:sp>
    </p:spTree>
    <p:extLst>
      <p:ext uri="{BB962C8B-B14F-4D97-AF65-F5344CB8AC3E}">
        <p14:creationId xmlns:p14="http://schemas.microsoft.com/office/powerpoint/2010/main" val="3196803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7552441" cy="1077218"/>
          </a:xfrm>
          <a:prstGeom prst="rect">
            <a:avLst/>
          </a:prstGeom>
          <a:noFill/>
        </p:spPr>
        <p:txBody>
          <a:bodyPr wrap="square" rtlCol="1">
            <a:spAutoFit/>
          </a:bodyPr>
          <a:lstStyle/>
          <a:p>
            <a:pPr algn="l" rtl="0"/>
            <a:r>
              <a:rPr lang="en-US" sz="3200" b="1" dirty="0"/>
              <a:t>Feature </a:t>
            </a:r>
            <a:r>
              <a:rPr lang="en-US" sz="3200" dirty="0">
                <a:solidFill>
                  <a:schemeClr val="bg1">
                    <a:lumMod val="50000"/>
                  </a:schemeClr>
                </a:solidFill>
              </a:rPr>
              <a:t>Engineering </a:t>
            </a:r>
          </a:p>
          <a:p>
            <a:pPr algn="l" rtl="0"/>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Graphic 5" descr="Gears">
            <a:extLst>
              <a:ext uri="{FF2B5EF4-FFF2-40B4-BE49-F238E27FC236}">
                <a16:creationId xmlns:a16="http://schemas.microsoft.com/office/drawing/2014/main" id="{B0BB4E77-246A-0D1C-D4BF-309913AC9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73" y="128595"/>
            <a:ext cx="704326" cy="704326"/>
          </a:xfrm>
          <a:prstGeom prst="rect">
            <a:avLst/>
          </a:prstGeom>
        </p:spPr>
      </p:pic>
      <p:sp>
        <p:nvSpPr>
          <p:cNvPr id="4" name="TextBox 3">
            <a:extLst>
              <a:ext uri="{FF2B5EF4-FFF2-40B4-BE49-F238E27FC236}">
                <a16:creationId xmlns:a16="http://schemas.microsoft.com/office/drawing/2014/main" id="{C4621C7B-A8E4-15B1-015D-200E3CE0BB3D}"/>
              </a:ext>
            </a:extLst>
          </p:cNvPr>
          <p:cNvSpPr txBox="1"/>
          <p:nvPr/>
        </p:nvSpPr>
        <p:spPr>
          <a:xfrm>
            <a:off x="1343608" y="1156996"/>
            <a:ext cx="9974425" cy="769441"/>
          </a:xfrm>
          <a:prstGeom prst="rect">
            <a:avLst/>
          </a:prstGeom>
          <a:noFill/>
        </p:spPr>
        <p:txBody>
          <a:bodyPr wrap="square" rtlCol="1">
            <a:spAutoFit/>
          </a:bodyPr>
          <a:lstStyle/>
          <a:p>
            <a:pPr algn="l"/>
            <a:r>
              <a:rPr lang="en-US" sz="4400" dirty="0"/>
              <a:t>Why These Features Might Be Useful ?</a:t>
            </a:r>
            <a:endParaRPr lang="ar-SY" sz="4400" dirty="0"/>
          </a:p>
        </p:txBody>
      </p:sp>
      <p:sp>
        <p:nvSpPr>
          <p:cNvPr id="2" name="TextBox 1">
            <a:extLst>
              <a:ext uri="{FF2B5EF4-FFF2-40B4-BE49-F238E27FC236}">
                <a16:creationId xmlns:a16="http://schemas.microsoft.com/office/drawing/2014/main" id="{12884F74-0F71-B771-761E-1800958F0E34}"/>
              </a:ext>
            </a:extLst>
          </p:cNvPr>
          <p:cNvSpPr txBox="1"/>
          <p:nvPr/>
        </p:nvSpPr>
        <p:spPr>
          <a:xfrm>
            <a:off x="1343608" y="2165905"/>
            <a:ext cx="9356033" cy="4524315"/>
          </a:xfrm>
          <a:prstGeom prst="rect">
            <a:avLst/>
          </a:prstGeom>
          <a:noFill/>
        </p:spPr>
        <p:txBody>
          <a:bodyPr wrap="square" rtlCol="1">
            <a:spAutoFit/>
          </a:bodyPr>
          <a:lstStyle/>
          <a:p>
            <a:pPr algn="l"/>
            <a:r>
              <a:rPr lang="en-US" sz="2400" dirty="0"/>
              <a:t>Text Characteristics as Predictors:</a:t>
            </a:r>
          </a:p>
          <a:p>
            <a:pPr algn="l"/>
            <a:r>
              <a:rPr lang="en-US" sz="2400" dirty="0"/>
              <a:t>In a music genre classification task, the characteristics of the `</a:t>
            </a:r>
            <a:r>
              <a:rPr lang="en-US" sz="2400" dirty="0">
                <a:solidFill>
                  <a:srgbClr val="FF0000"/>
                </a:solidFill>
              </a:rPr>
              <a:t>Artist Name</a:t>
            </a:r>
            <a:r>
              <a:rPr lang="en-US" sz="2400" dirty="0"/>
              <a:t>` and `</a:t>
            </a:r>
            <a:r>
              <a:rPr lang="en-US" sz="2400" dirty="0">
                <a:solidFill>
                  <a:srgbClr val="FF0000"/>
                </a:solidFill>
              </a:rPr>
              <a:t>Track Name</a:t>
            </a:r>
            <a:r>
              <a:rPr lang="en-US" sz="2400" dirty="0"/>
              <a:t>` might provide hints about the genre. For example:</a:t>
            </a:r>
          </a:p>
          <a:p>
            <a:pPr algn="l"/>
            <a:r>
              <a:rPr lang="en-US" sz="2400" dirty="0"/>
              <a:t>Length of Name: Certain genres might have </a:t>
            </a:r>
            <a:r>
              <a:rPr lang="en-US" sz="2400" dirty="0">
                <a:highlight>
                  <a:srgbClr val="FFFF00"/>
                </a:highlight>
              </a:rPr>
              <a:t>trends</a:t>
            </a:r>
            <a:r>
              <a:rPr lang="en-US" sz="2400" dirty="0"/>
              <a:t> in artist or track name lengths.</a:t>
            </a:r>
          </a:p>
          <a:p>
            <a:pPr algn="l"/>
            <a:r>
              <a:rPr lang="en-US" sz="2400" dirty="0">
                <a:solidFill>
                  <a:srgbClr val="00B050"/>
                </a:solidFill>
              </a:rPr>
              <a:t>Uppercase/Lowercase Letters: </a:t>
            </a:r>
            <a:r>
              <a:rPr lang="en-US" sz="2400" dirty="0"/>
              <a:t>Some genres might favor stylized names with more uppercase letters or special characters.</a:t>
            </a:r>
          </a:p>
          <a:p>
            <a:pPr algn="l"/>
            <a:r>
              <a:rPr lang="en-US" sz="2400" dirty="0">
                <a:solidFill>
                  <a:srgbClr val="00B050"/>
                </a:solidFill>
              </a:rPr>
              <a:t>Digits in Names</a:t>
            </a:r>
            <a:r>
              <a:rPr lang="en-US" sz="2400" dirty="0"/>
              <a:t>: Genres like EDM or hip-hop might use numbers more frequently in track or artist names.</a:t>
            </a:r>
          </a:p>
          <a:p>
            <a:pPr algn="l"/>
            <a:endParaRPr lang="en-US" sz="2400" dirty="0"/>
          </a:p>
          <a:p>
            <a:pPr algn="l"/>
            <a:endParaRPr lang="ar-SY" sz="2400" dirty="0"/>
          </a:p>
        </p:txBody>
      </p:sp>
    </p:spTree>
    <p:extLst>
      <p:ext uri="{BB962C8B-B14F-4D97-AF65-F5344CB8AC3E}">
        <p14:creationId xmlns:p14="http://schemas.microsoft.com/office/powerpoint/2010/main" val="2155693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7552441" cy="1077218"/>
          </a:xfrm>
          <a:prstGeom prst="rect">
            <a:avLst/>
          </a:prstGeom>
          <a:noFill/>
        </p:spPr>
        <p:txBody>
          <a:bodyPr wrap="square" rtlCol="1">
            <a:spAutoFit/>
          </a:bodyPr>
          <a:lstStyle/>
          <a:p>
            <a:pPr algn="l" rtl="0"/>
            <a:r>
              <a:rPr lang="en-US" sz="3200" b="1" dirty="0"/>
              <a:t>Feature </a:t>
            </a:r>
            <a:r>
              <a:rPr lang="en-US" sz="3200" dirty="0">
                <a:solidFill>
                  <a:schemeClr val="bg1">
                    <a:lumMod val="50000"/>
                  </a:schemeClr>
                </a:solidFill>
              </a:rPr>
              <a:t>Engineering </a:t>
            </a:r>
          </a:p>
          <a:p>
            <a:pPr algn="l" rtl="0"/>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Graphic 5" descr="Gears">
            <a:extLst>
              <a:ext uri="{FF2B5EF4-FFF2-40B4-BE49-F238E27FC236}">
                <a16:creationId xmlns:a16="http://schemas.microsoft.com/office/drawing/2014/main" id="{B0BB4E77-246A-0D1C-D4BF-309913AC9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73" y="128595"/>
            <a:ext cx="704326" cy="704326"/>
          </a:xfrm>
          <a:prstGeom prst="rect">
            <a:avLst/>
          </a:prstGeom>
        </p:spPr>
      </p:pic>
      <p:sp>
        <p:nvSpPr>
          <p:cNvPr id="4" name="TextBox 3">
            <a:extLst>
              <a:ext uri="{FF2B5EF4-FFF2-40B4-BE49-F238E27FC236}">
                <a16:creationId xmlns:a16="http://schemas.microsoft.com/office/drawing/2014/main" id="{C4621C7B-A8E4-15B1-015D-200E3CE0BB3D}"/>
              </a:ext>
            </a:extLst>
          </p:cNvPr>
          <p:cNvSpPr txBox="1"/>
          <p:nvPr/>
        </p:nvSpPr>
        <p:spPr>
          <a:xfrm>
            <a:off x="1343608" y="1156996"/>
            <a:ext cx="9974425" cy="769441"/>
          </a:xfrm>
          <a:prstGeom prst="rect">
            <a:avLst/>
          </a:prstGeom>
          <a:noFill/>
        </p:spPr>
        <p:txBody>
          <a:bodyPr wrap="square" rtlCol="1">
            <a:spAutoFit/>
          </a:bodyPr>
          <a:lstStyle/>
          <a:p>
            <a:pPr algn="l"/>
            <a:r>
              <a:rPr lang="en-US" sz="4400" dirty="0"/>
              <a:t>Why These Features Might Be Useful ?</a:t>
            </a:r>
            <a:endParaRPr lang="ar-SY" sz="4400" dirty="0"/>
          </a:p>
        </p:txBody>
      </p:sp>
      <p:sp>
        <p:nvSpPr>
          <p:cNvPr id="2" name="TextBox 1">
            <a:extLst>
              <a:ext uri="{FF2B5EF4-FFF2-40B4-BE49-F238E27FC236}">
                <a16:creationId xmlns:a16="http://schemas.microsoft.com/office/drawing/2014/main" id="{12884F74-0F71-B771-761E-1800958F0E34}"/>
              </a:ext>
            </a:extLst>
          </p:cNvPr>
          <p:cNvSpPr txBox="1"/>
          <p:nvPr/>
        </p:nvSpPr>
        <p:spPr>
          <a:xfrm>
            <a:off x="1343608" y="2107063"/>
            <a:ext cx="8966583" cy="4154984"/>
          </a:xfrm>
          <a:prstGeom prst="rect">
            <a:avLst/>
          </a:prstGeom>
          <a:noFill/>
        </p:spPr>
        <p:txBody>
          <a:bodyPr wrap="square" rtlCol="1">
            <a:spAutoFit/>
          </a:bodyPr>
          <a:lstStyle/>
          <a:p>
            <a:pPr algn="l"/>
            <a:r>
              <a:rPr lang="en-US" sz="2400" dirty="0"/>
              <a:t>-</a:t>
            </a:r>
            <a:r>
              <a:rPr lang="en-US" sz="2400" dirty="0">
                <a:solidFill>
                  <a:srgbClr val="00B050"/>
                </a:solidFill>
              </a:rPr>
              <a:t>Model Input</a:t>
            </a:r>
            <a:r>
              <a:rPr lang="en-US" sz="2400" dirty="0"/>
              <a:t>:  - These features can be fed into a machine learning model to help it learn patterns associated with different music genres, improving its predictive power.</a:t>
            </a:r>
          </a:p>
          <a:p>
            <a:pPr algn="l"/>
            <a:endParaRPr lang="en-US" sz="2400" dirty="0"/>
          </a:p>
          <a:p>
            <a:pPr algn="l"/>
            <a:r>
              <a:rPr lang="en-US" sz="2400" dirty="0"/>
              <a:t>Example Use Case</a:t>
            </a:r>
            <a:r>
              <a:rPr lang="ar-SY" sz="2400" dirty="0"/>
              <a:t>*</a:t>
            </a:r>
            <a:endParaRPr lang="en-US" sz="2400" dirty="0"/>
          </a:p>
          <a:p>
            <a:pPr algn="l"/>
            <a:r>
              <a:rPr lang="en-US" sz="2400" dirty="0"/>
              <a:t>-</a:t>
            </a:r>
            <a:r>
              <a:rPr lang="en-US" sz="2400" dirty="0">
                <a:solidFill>
                  <a:srgbClr val="00B050"/>
                </a:solidFill>
              </a:rPr>
              <a:t>Pop Music</a:t>
            </a:r>
            <a:r>
              <a:rPr lang="en-US" sz="2400" dirty="0"/>
              <a:t>: Shorter, simpler track names, potentially fewer special characters.</a:t>
            </a:r>
          </a:p>
          <a:p>
            <a:pPr algn="l"/>
            <a:r>
              <a:rPr lang="en-US" sz="2400" dirty="0"/>
              <a:t>- </a:t>
            </a:r>
            <a:r>
              <a:rPr lang="en-US" sz="2400" dirty="0">
                <a:solidFill>
                  <a:srgbClr val="00B050"/>
                </a:solidFill>
              </a:rPr>
              <a:t>Hip-Hop</a:t>
            </a:r>
            <a:r>
              <a:rPr lang="en-US" sz="2400" dirty="0"/>
              <a:t>: More use of digits, special characters, and stylized names with uppercase letters.</a:t>
            </a:r>
          </a:p>
          <a:p>
            <a:pPr algn="l"/>
            <a:r>
              <a:rPr lang="en-US" sz="2400" dirty="0"/>
              <a:t>- </a:t>
            </a:r>
            <a:r>
              <a:rPr lang="en-US" sz="2400" dirty="0">
                <a:solidFill>
                  <a:srgbClr val="00B050"/>
                </a:solidFill>
              </a:rPr>
              <a:t>Classical</a:t>
            </a:r>
            <a:r>
              <a:rPr lang="en-US" sz="2400" dirty="0"/>
              <a:t>: Longer artist names, possibly fewer special characters.</a:t>
            </a:r>
          </a:p>
          <a:p>
            <a:pPr algn="l"/>
            <a:endParaRPr lang="ar-SY" sz="2400" dirty="0"/>
          </a:p>
        </p:txBody>
      </p:sp>
    </p:spTree>
    <p:extLst>
      <p:ext uri="{BB962C8B-B14F-4D97-AF65-F5344CB8AC3E}">
        <p14:creationId xmlns:p14="http://schemas.microsoft.com/office/powerpoint/2010/main" val="2424972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7552441" cy="1077218"/>
          </a:xfrm>
          <a:prstGeom prst="rect">
            <a:avLst/>
          </a:prstGeom>
          <a:noFill/>
        </p:spPr>
        <p:txBody>
          <a:bodyPr wrap="square" rtlCol="1">
            <a:spAutoFit/>
          </a:bodyPr>
          <a:lstStyle/>
          <a:p>
            <a:pPr algn="l" rtl="0"/>
            <a:r>
              <a:rPr lang="en-US" sz="3200" b="1" dirty="0"/>
              <a:t>Feature </a:t>
            </a:r>
            <a:r>
              <a:rPr lang="en-US" sz="3200" dirty="0">
                <a:solidFill>
                  <a:schemeClr val="bg1">
                    <a:lumMod val="50000"/>
                  </a:schemeClr>
                </a:solidFill>
              </a:rPr>
              <a:t>Engineering </a:t>
            </a:r>
          </a:p>
          <a:p>
            <a:pPr algn="l" rtl="0"/>
            <a:endParaRPr lang="ar-SY" sz="32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6" name="Graphic 5" descr="Gears">
            <a:extLst>
              <a:ext uri="{FF2B5EF4-FFF2-40B4-BE49-F238E27FC236}">
                <a16:creationId xmlns:a16="http://schemas.microsoft.com/office/drawing/2014/main" id="{B0BB4E77-246A-0D1C-D4BF-309913AC9D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73" y="128595"/>
            <a:ext cx="704326" cy="704326"/>
          </a:xfrm>
          <a:prstGeom prst="rect">
            <a:avLst/>
          </a:prstGeom>
        </p:spPr>
      </p:pic>
      <p:sp>
        <p:nvSpPr>
          <p:cNvPr id="7" name="TextBox 6">
            <a:extLst>
              <a:ext uri="{FF2B5EF4-FFF2-40B4-BE49-F238E27FC236}">
                <a16:creationId xmlns:a16="http://schemas.microsoft.com/office/drawing/2014/main" id="{D90B0455-B8AB-12F6-A475-0A0561DB3A45}"/>
              </a:ext>
            </a:extLst>
          </p:cNvPr>
          <p:cNvSpPr txBox="1"/>
          <p:nvPr/>
        </p:nvSpPr>
        <p:spPr>
          <a:xfrm>
            <a:off x="693236" y="1296888"/>
            <a:ext cx="9964542" cy="1077218"/>
          </a:xfrm>
          <a:prstGeom prst="rect">
            <a:avLst/>
          </a:prstGeom>
          <a:noFill/>
        </p:spPr>
        <p:txBody>
          <a:bodyPr wrap="square" rtlCol="1">
            <a:spAutoFit/>
          </a:bodyPr>
          <a:lstStyle/>
          <a:p>
            <a:pPr algn="l"/>
            <a:r>
              <a:rPr lang="en-US" sz="3200" dirty="0"/>
              <a:t>-Standardize the text by converting it to lowercase:</a:t>
            </a:r>
          </a:p>
          <a:p>
            <a:pPr algn="ctr"/>
            <a:r>
              <a:rPr lang="en-US" sz="3200" dirty="0"/>
              <a:t>			</a:t>
            </a:r>
            <a:r>
              <a:rPr lang="en-US" sz="3200" dirty="0">
                <a:solidFill>
                  <a:srgbClr val="00B050"/>
                </a:solidFill>
              </a:rPr>
              <a:t>Why</a:t>
            </a:r>
            <a:r>
              <a:rPr lang="en-US" sz="3200" dirty="0"/>
              <a:t>??</a:t>
            </a:r>
            <a:endParaRPr lang="ar-SY" sz="3200" dirty="0"/>
          </a:p>
        </p:txBody>
      </p:sp>
      <p:sp>
        <p:nvSpPr>
          <p:cNvPr id="8" name="TextBox 7">
            <a:extLst>
              <a:ext uri="{FF2B5EF4-FFF2-40B4-BE49-F238E27FC236}">
                <a16:creationId xmlns:a16="http://schemas.microsoft.com/office/drawing/2014/main" id="{C57B449C-C509-1B5D-195A-9FB0331E07B3}"/>
              </a:ext>
            </a:extLst>
          </p:cNvPr>
          <p:cNvSpPr txBox="1"/>
          <p:nvPr/>
        </p:nvSpPr>
        <p:spPr>
          <a:xfrm>
            <a:off x="693236" y="2634402"/>
            <a:ext cx="10886054" cy="3693319"/>
          </a:xfrm>
          <a:prstGeom prst="rect">
            <a:avLst/>
          </a:prstGeom>
          <a:noFill/>
        </p:spPr>
        <p:txBody>
          <a:bodyPr wrap="square" rtlCol="1">
            <a:spAutoFit/>
          </a:bodyPr>
          <a:lstStyle/>
          <a:p>
            <a:pPr algn="l"/>
            <a:r>
              <a:rPr lang="en-US" dirty="0"/>
              <a:t>1. Case Insensitivity:  </a:t>
            </a:r>
          </a:p>
          <a:p>
            <a:pPr algn="l"/>
            <a:r>
              <a:rPr lang="en-US" dirty="0"/>
              <a:t>   - Converting text to lowercase is a common preprocessing step in text data to make the data case-insensitive. This ensures that variations in capitalization (e.g., "The Beatles" vs. "the </a:t>
            </a:r>
            <a:r>
              <a:rPr lang="en-US" dirty="0" err="1"/>
              <a:t>beatles</a:t>
            </a:r>
            <a:r>
              <a:rPr lang="en-US" dirty="0"/>
              <a:t>") are not treated as different entities.</a:t>
            </a:r>
          </a:p>
          <a:p>
            <a:pPr algn="l"/>
            <a:endParaRPr lang="en-US" dirty="0"/>
          </a:p>
          <a:p>
            <a:pPr algn="l"/>
            <a:r>
              <a:rPr lang="en-US" dirty="0"/>
              <a:t>2. Consistency in Feature Engineering:</a:t>
            </a:r>
          </a:p>
          <a:p>
            <a:pPr algn="l"/>
            <a:r>
              <a:rPr lang="en-US" dirty="0"/>
              <a:t>   - By converting all text to lowercase, subsequent feature engineering processes, such as counting specific characters, words, or patterns, will yield consistent results.</a:t>
            </a:r>
          </a:p>
          <a:p>
            <a:pPr algn="l"/>
            <a:endParaRPr lang="en-US" dirty="0"/>
          </a:p>
          <a:p>
            <a:pPr algn="l"/>
            <a:r>
              <a:rPr lang="en-US" dirty="0"/>
              <a:t>3. Improved Model Performance:</a:t>
            </a:r>
          </a:p>
          <a:p>
            <a:pPr algn="l"/>
            <a:r>
              <a:rPr lang="en-US" dirty="0"/>
              <a:t>   - Machine learning models often perform better when the input data is consistent and standardized. By cleaning the text, the model can focus on the meaningful patterns in the data rather than getting distracted by irrelevant variations like case differences.</a:t>
            </a:r>
          </a:p>
        </p:txBody>
      </p:sp>
    </p:spTree>
    <p:extLst>
      <p:ext uri="{BB962C8B-B14F-4D97-AF65-F5344CB8AC3E}">
        <p14:creationId xmlns:p14="http://schemas.microsoft.com/office/powerpoint/2010/main" val="2576390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961440-6424-30EF-C731-86FF8DDF8973}"/>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9" name="TextBox 8">
            <a:extLst>
              <a:ext uri="{FF2B5EF4-FFF2-40B4-BE49-F238E27FC236}">
                <a16:creationId xmlns:a16="http://schemas.microsoft.com/office/drawing/2014/main" id="{F0C6A890-A22D-BCCC-FD1C-ABE2FC88D1FB}"/>
              </a:ext>
            </a:extLst>
          </p:cNvPr>
          <p:cNvSpPr txBox="1"/>
          <p:nvPr/>
        </p:nvSpPr>
        <p:spPr>
          <a:xfrm>
            <a:off x="1033320" y="2028616"/>
            <a:ext cx="6122504" cy="2800767"/>
          </a:xfrm>
          <a:prstGeom prst="rect">
            <a:avLst/>
          </a:prstGeom>
          <a:noFill/>
        </p:spPr>
        <p:txBody>
          <a:bodyPr wrap="square" rtlCol="1">
            <a:spAutoFit/>
          </a:bodyPr>
          <a:lstStyle/>
          <a:p>
            <a:pPr algn="l" rtl="0"/>
            <a:r>
              <a:rPr lang="en-US" sz="8800" b="1" dirty="0"/>
              <a:t>Model Training</a:t>
            </a:r>
            <a:endParaRPr lang="ar-SY" sz="8800" b="1" dirty="0"/>
          </a:p>
        </p:txBody>
      </p:sp>
      <p:sp>
        <p:nvSpPr>
          <p:cNvPr id="4" name="Subtitle 2">
            <a:extLst>
              <a:ext uri="{FF2B5EF4-FFF2-40B4-BE49-F238E27FC236}">
                <a16:creationId xmlns:a16="http://schemas.microsoft.com/office/drawing/2014/main" id="{FC1838CB-18CE-B588-7FDB-E4F2723E8CAE}"/>
              </a:ext>
            </a:extLst>
          </p:cNvPr>
          <p:cNvSpPr txBox="1">
            <a:spLocks/>
          </p:cNvSpPr>
          <p:nvPr/>
        </p:nvSpPr>
        <p:spPr>
          <a:xfrm>
            <a:off x="1252951" y="5800272"/>
            <a:ext cx="1983479" cy="742222"/>
          </a:xfrm>
          <a:prstGeom prst="rect">
            <a:avLst/>
          </a:prstGeom>
        </p:spPr>
        <p:txBody>
          <a:bodyPr>
            <a:noAutofit/>
          </a:bodyPr>
          <a:lstStyle>
            <a:lvl1pPr marL="91440" indent="-91440" algn="r"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a:effectLst>
                  <a:outerShdw blurRad="38100" dist="38100" dir="2700000" algn="tl">
                    <a:srgbClr val="000000">
                      <a:alpha val="43137"/>
                    </a:srgbClr>
                  </a:outerShdw>
                </a:effectLst>
              </a:rPr>
              <a:t>AutoGluon </a:t>
            </a:r>
            <a:endParaRPr lang="en-US" sz="2800" dirty="0">
              <a:effectLst>
                <a:outerShdw blurRad="38100" dist="38100" dir="2700000" algn="tl">
                  <a:srgbClr val="000000">
                    <a:alpha val="43137"/>
                  </a:srgbClr>
                </a:outerShdw>
              </a:effectLst>
            </a:endParaRPr>
          </a:p>
        </p:txBody>
      </p:sp>
      <p:pic>
        <p:nvPicPr>
          <p:cNvPr id="6" name="Picture 5" descr="A blue brain with points and lines&#10;&#10;Description automatically generated">
            <a:extLst>
              <a:ext uri="{FF2B5EF4-FFF2-40B4-BE49-F238E27FC236}">
                <a16:creationId xmlns:a16="http://schemas.microsoft.com/office/drawing/2014/main" id="{0148444F-515B-38D5-1485-148897051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750" y="-116115"/>
            <a:ext cx="6762749" cy="7120166"/>
          </a:xfrm>
          <a:prstGeom prst="rect">
            <a:avLst/>
          </a:prstGeom>
          <a:ln>
            <a:noFill/>
          </a:ln>
          <a:effectLst>
            <a:softEdge rad="112500"/>
          </a:effectLst>
        </p:spPr>
      </p:pic>
    </p:spTree>
    <p:extLst>
      <p:ext uri="{BB962C8B-B14F-4D97-AF65-F5344CB8AC3E}">
        <p14:creationId xmlns:p14="http://schemas.microsoft.com/office/powerpoint/2010/main" val="388312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B22D-AE2D-BD8A-0468-1E867E2465D5}"/>
              </a:ext>
            </a:extLst>
          </p:cNvPr>
          <p:cNvSpPr>
            <a:spLocks noGrp="1"/>
          </p:cNvSpPr>
          <p:nvPr>
            <p:ph type="title"/>
          </p:nvPr>
        </p:nvSpPr>
        <p:spPr/>
        <p:txBody>
          <a:bodyPr/>
          <a:lstStyle/>
          <a:p>
            <a:pPr algn="l" rtl="0"/>
            <a:r>
              <a:rPr lang="en-US" b="1" dirty="0">
                <a:solidFill>
                  <a:schemeClr val="bg1">
                    <a:lumMod val="50000"/>
                  </a:schemeClr>
                </a:solidFill>
                <a:latin typeface="+mn-lt"/>
                <a:ea typeface="+mn-ea"/>
                <a:cs typeface="+mn-cs"/>
              </a:rPr>
              <a:t>Model</a:t>
            </a:r>
            <a:r>
              <a:rPr lang="en-US" dirty="0"/>
              <a:t> </a:t>
            </a:r>
            <a:r>
              <a:rPr lang="en-US" dirty="0">
                <a:solidFill>
                  <a:schemeClr val="tx1"/>
                </a:solidFill>
              </a:rPr>
              <a:t>Training</a:t>
            </a:r>
            <a:r>
              <a:rPr lang="en-US" dirty="0"/>
              <a:t>:</a:t>
            </a:r>
            <a:endParaRPr lang="ar-SY" dirty="0"/>
          </a:p>
        </p:txBody>
      </p:sp>
      <p:sp>
        <p:nvSpPr>
          <p:cNvPr id="22" name="Rectangle 21">
            <a:extLst>
              <a:ext uri="{FF2B5EF4-FFF2-40B4-BE49-F238E27FC236}">
                <a16:creationId xmlns:a16="http://schemas.microsoft.com/office/drawing/2014/main" id="{823C9F73-71D9-1FAD-E165-21D6E9F29FED}"/>
              </a:ext>
            </a:extLst>
          </p:cNvPr>
          <p:cNvSpPr/>
          <p:nvPr/>
        </p:nvSpPr>
        <p:spPr>
          <a:xfrm>
            <a:off x="0" y="6253492"/>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pic>
        <p:nvPicPr>
          <p:cNvPr id="4" name="Picture 3">
            <a:extLst>
              <a:ext uri="{FF2B5EF4-FFF2-40B4-BE49-F238E27FC236}">
                <a16:creationId xmlns:a16="http://schemas.microsoft.com/office/drawing/2014/main" id="{5918F7B7-930D-4587-7CF4-ED929568B2D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0330" y="815057"/>
            <a:ext cx="864042" cy="864042"/>
          </a:xfrm>
          <a:prstGeom prst="rect">
            <a:avLst/>
          </a:prstGeom>
        </p:spPr>
      </p:pic>
      <p:graphicFrame>
        <p:nvGraphicFramePr>
          <p:cNvPr id="11" name="Content Placeholder 2">
            <a:extLst>
              <a:ext uri="{FF2B5EF4-FFF2-40B4-BE49-F238E27FC236}">
                <a16:creationId xmlns:a16="http://schemas.microsoft.com/office/drawing/2014/main" id="{A6F0C165-22CE-9D0A-195B-A99444516D8C}"/>
              </a:ext>
            </a:extLst>
          </p:cNvPr>
          <p:cNvGraphicFramePr>
            <a:graphicFrameLocks/>
          </p:cNvGraphicFramePr>
          <p:nvPr>
            <p:extLst>
              <p:ext uri="{D42A27DB-BD31-4B8C-83A1-F6EECF244321}">
                <p14:modId xmlns:p14="http://schemas.microsoft.com/office/powerpoint/2010/main" val="3547128359"/>
              </p:ext>
            </p:extLst>
          </p:nvPr>
        </p:nvGraphicFramePr>
        <p:xfrm>
          <a:off x="1270221" y="2141537"/>
          <a:ext cx="1040197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164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B22D-AE2D-BD8A-0468-1E867E2465D5}"/>
              </a:ext>
            </a:extLst>
          </p:cNvPr>
          <p:cNvSpPr>
            <a:spLocks noGrp="1"/>
          </p:cNvSpPr>
          <p:nvPr>
            <p:ph type="title"/>
          </p:nvPr>
        </p:nvSpPr>
        <p:spPr/>
        <p:txBody>
          <a:bodyPr/>
          <a:lstStyle/>
          <a:p>
            <a:pPr algn="l" rtl="0"/>
            <a:r>
              <a:rPr lang="en-US" b="1" dirty="0">
                <a:solidFill>
                  <a:schemeClr val="bg1">
                    <a:lumMod val="50000"/>
                  </a:schemeClr>
                </a:solidFill>
                <a:latin typeface="+mn-lt"/>
                <a:ea typeface="+mn-ea"/>
                <a:cs typeface="+mn-cs"/>
              </a:rPr>
              <a:t>Final</a:t>
            </a:r>
            <a:r>
              <a:rPr lang="en-US" dirty="0"/>
              <a:t> </a:t>
            </a:r>
            <a:r>
              <a:rPr lang="en-US" dirty="0">
                <a:solidFill>
                  <a:schemeClr val="tx1"/>
                </a:solidFill>
              </a:rPr>
              <a:t>Model</a:t>
            </a:r>
            <a:r>
              <a:rPr lang="en-US" dirty="0"/>
              <a:t>:</a:t>
            </a:r>
            <a:endParaRPr lang="ar-SY" dirty="0"/>
          </a:p>
        </p:txBody>
      </p:sp>
      <p:sp>
        <p:nvSpPr>
          <p:cNvPr id="22" name="Rectangle 21">
            <a:extLst>
              <a:ext uri="{FF2B5EF4-FFF2-40B4-BE49-F238E27FC236}">
                <a16:creationId xmlns:a16="http://schemas.microsoft.com/office/drawing/2014/main" id="{823C9F73-71D9-1FAD-E165-21D6E9F29FED}"/>
              </a:ext>
            </a:extLst>
          </p:cNvPr>
          <p:cNvSpPr/>
          <p:nvPr/>
        </p:nvSpPr>
        <p:spPr>
          <a:xfrm>
            <a:off x="0" y="6253492"/>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pic>
        <p:nvPicPr>
          <p:cNvPr id="4" name="Picture 3">
            <a:extLst>
              <a:ext uri="{FF2B5EF4-FFF2-40B4-BE49-F238E27FC236}">
                <a16:creationId xmlns:a16="http://schemas.microsoft.com/office/drawing/2014/main" id="{5918F7B7-930D-4587-7CF4-ED929568B2D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0330" y="815057"/>
            <a:ext cx="864042" cy="864042"/>
          </a:xfrm>
          <a:prstGeom prst="rect">
            <a:avLst/>
          </a:prstGeom>
        </p:spPr>
      </p:pic>
      <p:sp>
        <p:nvSpPr>
          <p:cNvPr id="3" name="Content Placeholder 2">
            <a:extLst>
              <a:ext uri="{FF2B5EF4-FFF2-40B4-BE49-F238E27FC236}">
                <a16:creationId xmlns:a16="http://schemas.microsoft.com/office/drawing/2014/main" id="{41B7D81E-FDF1-F6AD-5D35-E2F254DDEDA7}"/>
              </a:ext>
            </a:extLst>
          </p:cNvPr>
          <p:cNvSpPr txBox="1">
            <a:spLocks/>
          </p:cNvSpPr>
          <p:nvPr/>
        </p:nvSpPr>
        <p:spPr>
          <a:xfrm>
            <a:off x="1036320" y="1906440"/>
            <a:ext cx="10515600" cy="44053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1" i="0" u="none" strike="noStrike" kern="1200" cap="none" spc="0" normalizeH="0" baseline="0" noProof="0">
              <a:ln>
                <a:noFill/>
              </a:ln>
              <a:solidFill>
                <a:sysClr val="windowText" lastClr="000000"/>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1" i="0" u="none" strike="noStrike" kern="1200" cap="none" spc="0" normalizeH="0" baseline="0" noProof="0">
                <a:ln>
                  <a:noFill/>
                </a:ln>
                <a:solidFill>
                  <a:sysClr val="windowText" lastClr="000000"/>
                </a:solidFill>
                <a:effectLst/>
                <a:uLnTx/>
                <a:uFillTx/>
                <a:latin typeface="Aptos" panose="02110004020202020204"/>
                <a:ea typeface="+mn-ea"/>
                <a:cs typeface="+mn-cs"/>
              </a:rPr>
              <a:t>The</a:t>
            </a:r>
            <a:r>
              <a:rPr kumimoji="0" lang="en-US" sz="3200" b="0" i="0" u="none" strike="noStrike" kern="1200" cap="none" spc="0" normalizeH="0" baseline="0" noProof="0">
                <a:ln>
                  <a:noFill/>
                </a:ln>
                <a:solidFill>
                  <a:sysClr val="windowText" lastClr="000000"/>
                </a:solidFill>
                <a:effectLst/>
                <a:uLnTx/>
                <a:uFillTx/>
                <a:latin typeface="Aptos" panose="02110004020202020204"/>
                <a:ea typeface="+mn-ea"/>
                <a:cs typeface="+mn-cs"/>
              </a:rPr>
              <a:t> </a:t>
            </a:r>
            <a:r>
              <a:rPr kumimoji="0" lang="en-US" sz="3200" b="1" i="0" u="none" strike="noStrike" kern="1200" cap="none" spc="0" normalizeH="0" baseline="0" noProof="0">
                <a:ln>
                  <a:noFill/>
                </a:ln>
                <a:solidFill>
                  <a:sysClr val="windowText" lastClr="000000"/>
                </a:solidFill>
                <a:effectLst/>
                <a:uLnTx/>
                <a:uFillTx/>
                <a:latin typeface="Aptos" panose="02110004020202020204"/>
                <a:ea typeface="+mn-ea"/>
                <a:cs typeface="+mn-cs"/>
              </a:rPr>
              <a:t>Best Model:</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2800" b="0" i="0" u="none" strike="noStrike" kern="1200" cap="none" spc="0" normalizeH="0" baseline="0" noProof="0">
                <a:ln>
                  <a:noFill/>
                </a:ln>
                <a:solidFill>
                  <a:sysClr val="windowText" lastClr="000000"/>
                </a:solidFill>
                <a:effectLst/>
                <a:uLnTx/>
                <a:uFillTx/>
                <a:latin typeface="Aptos" panose="02110004020202020204"/>
                <a:ea typeface="+mn-ea"/>
                <a:cs typeface="+mn-cs"/>
              </a:rPr>
              <a:t>Weighted Ensemble of the best models</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ysClr val="windowText" lastClr="000000"/>
                </a:solidFill>
                <a:effectLst/>
                <a:uLnTx/>
                <a:uFillTx/>
                <a:latin typeface="Aptos" panose="02110004020202020204"/>
                <a:ea typeface="+mn-ea"/>
                <a:cs typeface="+mn-cs"/>
              </a:rPr>
              <a:t>    with l2 regularization to avoid overfitting</a:t>
            </a:r>
            <a:endParaRPr kumimoji="0" lang="en-US" sz="3200" b="0" i="0" u="none" strike="noStrike" kern="1200" cap="none" spc="0" normalizeH="0" baseline="0" noProof="0">
              <a:ln>
                <a:noFill/>
              </a:ln>
              <a:solidFill>
                <a:sysClr val="windowText" lastClr="000000"/>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a:ln>
                <a:noFill/>
              </a:ln>
              <a:solidFill>
                <a:sysClr val="windowText" lastClr="000000"/>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sysClr val="windowText" lastClr="000000"/>
                </a:solidFill>
                <a:effectLst/>
                <a:uLnTx/>
                <a:uFillTx/>
                <a:latin typeface="Aptos" panose="02110004020202020204"/>
                <a:ea typeface="+mn-ea"/>
                <a:cs typeface="+mn-cs"/>
              </a:rPr>
              <a:t> </a:t>
            </a:r>
            <a:r>
              <a:rPr kumimoji="0" lang="en-US" sz="3200" b="1" i="0" u="none" strike="noStrike" kern="1200" cap="none" spc="0" normalizeH="0" baseline="0" noProof="0">
                <a:ln>
                  <a:noFill/>
                </a:ln>
                <a:solidFill>
                  <a:sysClr val="windowText" lastClr="000000"/>
                </a:solidFill>
                <a:effectLst/>
                <a:uLnTx/>
                <a:uFillTx/>
                <a:latin typeface="Aptos" panose="02110004020202020204"/>
                <a:ea typeface="+mn-ea"/>
                <a:cs typeface="+mn-cs"/>
              </a:rPr>
              <a:t>Final F1 Score:</a:t>
            </a:r>
            <a:endParaRPr kumimoji="0" lang="en-US" sz="3200" b="0" i="0" u="none" strike="noStrike" kern="1200" cap="none" spc="0" normalizeH="0" baseline="0" noProof="0">
              <a:ln>
                <a:noFill/>
              </a:ln>
              <a:solidFill>
                <a:sysClr val="windowText" lastClr="000000"/>
              </a:solidFill>
              <a:effectLst/>
              <a:uLnTx/>
              <a:uFillTx/>
              <a:latin typeface="Aptos" panose="0211000402020202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2800" b="0" i="0" u="none" strike="noStrike" kern="1200" cap="none" spc="0" normalizeH="0" baseline="0" noProof="0">
                <a:ln>
                  <a:noFill/>
                </a:ln>
                <a:solidFill>
                  <a:sysClr val="windowText" lastClr="000000"/>
                </a:solidFill>
                <a:effectLst/>
                <a:uLnTx/>
                <a:uFillTx/>
                <a:latin typeface="Aptos" panose="02110004020202020204"/>
                <a:ea typeface="+mn-ea"/>
                <a:cs typeface="+mn-cs"/>
              </a:rPr>
              <a:t>.74718</a:t>
            </a:r>
            <a:endParaRPr kumimoji="0" lang="en-US" sz="2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pic>
        <p:nvPicPr>
          <p:cNvPr id="5" name="Picture 4">
            <a:extLst>
              <a:ext uri="{FF2B5EF4-FFF2-40B4-BE49-F238E27FC236}">
                <a16:creationId xmlns:a16="http://schemas.microsoft.com/office/drawing/2014/main" id="{3E1DD438-2E9F-4CD6-002A-92D5E584B8F8}"/>
              </a:ext>
            </a:extLst>
          </p:cNvPr>
          <p:cNvPicPr>
            <a:picLocks noChangeAspect="1"/>
          </p:cNvPicPr>
          <p:nvPr/>
        </p:nvPicPr>
        <p:blipFill>
          <a:blip r:embed="rId3"/>
          <a:stretch>
            <a:fillRect/>
          </a:stretch>
        </p:blipFill>
        <p:spPr>
          <a:xfrm>
            <a:off x="8325341" y="2353296"/>
            <a:ext cx="2629021" cy="390019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7962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4456653" y="2830440"/>
            <a:ext cx="4049335" cy="2123658"/>
          </a:xfrm>
          <a:prstGeom prst="rect">
            <a:avLst/>
          </a:prstGeom>
          <a:noFill/>
        </p:spPr>
        <p:txBody>
          <a:bodyPr wrap="square" rtlCol="1">
            <a:spAutoFit/>
          </a:bodyPr>
          <a:lstStyle/>
          <a:p>
            <a:pPr algn="l" rtl="0"/>
            <a:r>
              <a:rPr lang="en-US" sz="6600" b="1" dirty="0"/>
              <a:t>Thank </a:t>
            </a:r>
            <a:r>
              <a:rPr lang="en-US" sz="6600" dirty="0">
                <a:solidFill>
                  <a:schemeClr val="bg1">
                    <a:lumMod val="50000"/>
                  </a:schemeClr>
                </a:solidFill>
              </a:rPr>
              <a:t>You  </a:t>
            </a:r>
          </a:p>
          <a:p>
            <a:pPr algn="l" rtl="0"/>
            <a:endParaRPr lang="ar-SY" sz="6600" dirty="0">
              <a:solidFill>
                <a:schemeClr val="bg1">
                  <a:lumMod val="50000"/>
                </a:schemeClr>
              </a:solidFill>
            </a:endParaRP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7" name="Picture 6">
            <a:extLst>
              <a:ext uri="{FF2B5EF4-FFF2-40B4-BE49-F238E27FC236}">
                <a16:creationId xmlns:a16="http://schemas.microsoft.com/office/drawing/2014/main" id="{FC4F5376-ECA4-490D-18A5-E6BE51C6A33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49338" y="3275960"/>
            <a:ext cx="357809" cy="418718"/>
          </a:xfrm>
          <a:prstGeom prst="rect">
            <a:avLst/>
          </a:prstGeom>
        </p:spPr>
      </p:pic>
      <p:pic>
        <p:nvPicPr>
          <p:cNvPr id="10" name="Picture 9">
            <a:extLst>
              <a:ext uri="{FF2B5EF4-FFF2-40B4-BE49-F238E27FC236}">
                <a16:creationId xmlns:a16="http://schemas.microsoft.com/office/drawing/2014/main" id="{B8D34007-7DF7-B713-A558-068C012C4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038" y="2771448"/>
            <a:ext cx="923230" cy="923230"/>
          </a:xfrm>
          <a:prstGeom prst="rect">
            <a:avLst/>
          </a:prstGeom>
        </p:spPr>
      </p:pic>
    </p:spTree>
    <p:extLst>
      <p:ext uri="{BB962C8B-B14F-4D97-AF65-F5344CB8AC3E}">
        <p14:creationId xmlns:p14="http://schemas.microsoft.com/office/powerpoint/2010/main" val="212051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B22D-AE2D-BD8A-0468-1E867E2465D5}"/>
              </a:ext>
            </a:extLst>
          </p:cNvPr>
          <p:cNvSpPr>
            <a:spLocks noGrp="1"/>
          </p:cNvSpPr>
          <p:nvPr>
            <p:ph type="title"/>
          </p:nvPr>
        </p:nvSpPr>
        <p:spPr/>
        <p:txBody>
          <a:bodyPr/>
          <a:lstStyle/>
          <a:p>
            <a:pPr algn="l" rtl="0"/>
            <a:r>
              <a:rPr lang="en-US" b="1" dirty="0">
                <a:solidFill>
                  <a:schemeClr val="bg1">
                    <a:lumMod val="50000"/>
                  </a:schemeClr>
                </a:solidFill>
                <a:latin typeface="+mn-lt"/>
                <a:ea typeface="+mn-ea"/>
                <a:cs typeface="+mn-cs"/>
              </a:rPr>
              <a:t>Dataset</a:t>
            </a:r>
            <a:r>
              <a:rPr lang="en-US" dirty="0"/>
              <a:t> </a:t>
            </a:r>
            <a:r>
              <a:rPr lang="en-US" dirty="0">
                <a:solidFill>
                  <a:schemeClr val="tx1"/>
                </a:solidFill>
              </a:rPr>
              <a:t>Overview</a:t>
            </a:r>
            <a:r>
              <a:rPr lang="en-US" dirty="0"/>
              <a:t>:</a:t>
            </a:r>
            <a:endParaRPr lang="ar-SY" dirty="0"/>
          </a:p>
        </p:txBody>
      </p:sp>
      <p:sp>
        <p:nvSpPr>
          <p:cNvPr id="7" name="Rectangle 1">
            <a:extLst>
              <a:ext uri="{FF2B5EF4-FFF2-40B4-BE49-F238E27FC236}">
                <a16:creationId xmlns:a16="http://schemas.microsoft.com/office/drawing/2014/main" id="{7C31E0E2-BF21-F724-CC22-19C7D6771F07}"/>
              </a:ext>
            </a:extLst>
          </p:cNvPr>
          <p:cNvSpPr>
            <a:spLocks noGrp="1" noChangeArrowheads="1"/>
          </p:cNvSpPr>
          <p:nvPr>
            <p:ph sz="half" idx="2"/>
          </p:nvPr>
        </p:nvSpPr>
        <p:spPr bwMode="auto">
          <a:xfrm flipH="1">
            <a:off x="1124574" y="2126316"/>
            <a:ext cx="9970145"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1500" b="1" dirty="0">
                <a:solidFill>
                  <a:schemeClr val="tx1"/>
                </a:solidFill>
                <a:latin typeface="Arial" panose="020B0604020202020204" pitchFamily="34" charset="0"/>
              </a:rPr>
              <a:t>artist:</a:t>
            </a:r>
            <a:r>
              <a:rPr lang="en-US" sz="1500" dirty="0">
                <a:solidFill>
                  <a:schemeClr val="tx1"/>
                </a:solidFill>
                <a:latin typeface="Arial" panose="020B0604020202020204" pitchFamily="34" charset="0"/>
              </a:rPr>
              <a:t> Name of the Artist.</a:t>
            </a:r>
            <a:endParaRPr lang="ar-SY" sz="15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500" b="1" dirty="0">
                <a:solidFill>
                  <a:schemeClr val="tx1"/>
                </a:solidFill>
                <a:latin typeface="Arial" panose="020B0604020202020204" pitchFamily="34" charset="0"/>
              </a:rPr>
              <a:t>song:</a:t>
            </a:r>
            <a:r>
              <a:rPr lang="en-US" sz="1500" dirty="0">
                <a:solidFill>
                  <a:schemeClr val="tx1"/>
                </a:solidFill>
                <a:latin typeface="Arial" panose="020B0604020202020204" pitchFamily="34" charset="0"/>
              </a:rPr>
              <a:t> Name of the Track.</a:t>
            </a:r>
            <a:endParaRPr lang="ar-SY" sz="15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500" b="1" dirty="0">
                <a:solidFill>
                  <a:schemeClr val="tx1"/>
                </a:solidFill>
                <a:latin typeface="Arial" panose="020B0604020202020204" pitchFamily="34" charset="0"/>
              </a:rPr>
              <a:t>popularity:</a:t>
            </a:r>
            <a:r>
              <a:rPr lang="en-US" sz="1500" dirty="0">
                <a:solidFill>
                  <a:schemeClr val="tx1"/>
                </a:solidFill>
                <a:latin typeface="Arial" panose="020B0604020202020204" pitchFamily="34" charset="0"/>
              </a:rPr>
              <a:t> The higher the value the more popular the song is.</a:t>
            </a:r>
            <a:endParaRPr lang="ar-SY" sz="15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500" b="1" dirty="0">
                <a:solidFill>
                  <a:schemeClr val="tx1"/>
                </a:solidFill>
                <a:latin typeface="Arial" panose="020B0604020202020204" pitchFamily="34" charset="0"/>
              </a:rPr>
              <a:t>danceability:</a:t>
            </a:r>
            <a:r>
              <a:rPr lang="en-US" sz="1500" dirty="0">
                <a:solidFill>
                  <a:schemeClr val="tx1"/>
                </a:solidFill>
                <a:latin typeface="Arial" panose="020B0604020202020204" pitchFamily="34" charset="0"/>
              </a:rPr>
              <a:t> Danceability describes how suitable a track is for dancing based on a combination of musical elements including tempo, rhythm.</a:t>
            </a:r>
          </a:p>
          <a:p>
            <a:pPr marL="0" marR="0" lvl="0" indent="0" algn="l" defTabSz="914400" rtl="0" eaLnBrk="0" fontAlgn="base" latinLnBrk="0" hangingPunct="0">
              <a:lnSpc>
                <a:spcPct val="100000"/>
              </a:lnSpc>
              <a:spcBef>
                <a:spcPct val="0"/>
              </a:spcBef>
              <a:spcAft>
                <a:spcPct val="0"/>
              </a:spcAft>
              <a:buClrTx/>
              <a:buSzTx/>
              <a:buFontTx/>
              <a:buChar char="•"/>
              <a:tabLst/>
            </a:pPr>
            <a:r>
              <a:rPr lang="en-US" sz="1500" b="1" dirty="0">
                <a:solidFill>
                  <a:schemeClr val="tx1"/>
                </a:solidFill>
                <a:latin typeface="Arial" panose="020B0604020202020204" pitchFamily="34" charset="0"/>
              </a:rPr>
              <a:t>energy:</a:t>
            </a:r>
            <a:r>
              <a:rPr lang="en-US" sz="1500" dirty="0">
                <a:solidFill>
                  <a:schemeClr val="tx1"/>
                </a:solidFill>
                <a:latin typeface="Arial" panose="020B0604020202020204" pitchFamily="34" charset="0"/>
              </a:rPr>
              <a:t> Energy is a measure from 0.0 to 1.0 and represents a perceptual measure of intensity and activity.</a:t>
            </a:r>
            <a:endParaRPr lang="ar-SY" altLang="ar-SY" sz="15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500" b="1" dirty="0">
                <a:solidFill>
                  <a:schemeClr val="tx1"/>
                </a:solidFill>
                <a:latin typeface="Arial" panose="020B0604020202020204" pitchFamily="34" charset="0"/>
              </a:rPr>
              <a:t>key:</a:t>
            </a:r>
            <a:r>
              <a:rPr lang="en-US" sz="1500" dirty="0">
                <a:solidFill>
                  <a:schemeClr val="tx1"/>
                </a:solidFill>
                <a:latin typeface="Arial" panose="020B0604020202020204" pitchFamily="34" charset="0"/>
              </a:rPr>
              <a:t> The key the track is in. Integers map to pitches using standard Pitch Class notation. E.g. 0 = C, 1 = C♯/D♭, 2 = D, and so on..</a:t>
            </a:r>
            <a:endParaRPr lang="ar-SY" sz="15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500" b="1" dirty="0">
                <a:solidFill>
                  <a:schemeClr val="tx1"/>
                </a:solidFill>
                <a:latin typeface="Arial" panose="020B0604020202020204" pitchFamily="34" charset="0"/>
              </a:rPr>
              <a:t>loudness:</a:t>
            </a:r>
            <a:r>
              <a:rPr lang="en-US" sz="1500" dirty="0">
                <a:solidFill>
                  <a:schemeClr val="tx1"/>
                </a:solidFill>
                <a:latin typeface="Arial" panose="020B0604020202020204" pitchFamily="34" charset="0"/>
              </a:rPr>
              <a:t> The overall loudness of a track in decibels (dB). Loudness values are averaged across the entire track and are useful for comparing relative</a:t>
            </a:r>
            <a:endParaRPr lang="ar-SY" sz="15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500" b="1" dirty="0">
                <a:solidFill>
                  <a:schemeClr val="tx1"/>
                </a:solidFill>
                <a:latin typeface="Arial" panose="020B0604020202020204" pitchFamily="34" charset="0"/>
              </a:rPr>
              <a:t>mode:</a:t>
            </a:r>
            <a:r>
              <a:rPr lang="en-US" sz="1500" dirty="0">
                <a:solidFill>
                  <a:schemeClr val="tx1"/>
                </a:solidFill>
                <a:latin typeface="Arial" panose="020B0604020202020204" pitchFamily="34" charset="0"/>
              </a:rPr>
              <a:t> Mode indicates the modality (major or minor) of a track, the type of scale from which its melodic content is derived. Major is represented by 1 and minor is 0.</a:t>
            </a:r>
          </a:p>
          <a:p>
            <a:pPr marL="0" marR="0" lvl="0" indent="0" algn="l" defTabSz="914400" rtl="0" eaLnBrk="0" fontAlgn="base" latinLnBrk="0" hangingPunct="0">
              <a:lnSpc>
                <a:spcPct val="100000"/>
              </a:lnSpc>
              <a:spcBef>
                <a:spcPct val="0"/>
              </a:spcBef>
              <a:spcAft>
                <a:spcPct val="0"/>
              </a:spcAft>
              <a:buClrTx/>
              <a:buSzTx/>
              <a:buFontTx/>
              <a:buChar char="•"/>
              <a:tabLst/>
            </a:pPr>
            <a:r>
              <a:rPr lang="en-US" sz="1500" b="1" dirty="0" err="1">
                <a:solidFill>
                  <a:schemeClr val="tx1"/>
                </a:solidFill>
                <a:latin typeface="Arial" panose="020B0604020202020204" pitchFamily="34" charset="0"/>
              </a:rPr>
              <a:t>speechiness</a:t>
            </a:r>
            <a:r>
              <a:rPr lang="en-US" sz="1500" b="1" dirty="0">
                <a:solidFill>
                  <a:schemeClr val="tx1"/>
                </a:solidFill>
                <a:latin typeface="Arial" panose="020B0604020202020204" pitchFamily="34" charset="0"/>
              </a:rPr>
              <a:t>:</a:t>
            </a:r>
            <a:r>
              <a:rPr lang="en-US" sz="1500" dirty="0">
                <a:solidFill>
                  <a:schemeClr val="tx1"/>
                </a:solidFill>
                <a:latin typeface="Arial" panose="020B0604020202020204" pitchFamily="34" charset="0"/>
              </a:rPr>
              <a:t> </a:t>
            </a:r>
            <a:r>
              <a:rPr lang="en-US" sz="1500" dirty="0" err="1">
                <a:solidFill>
                  <a:schemeClr val="tx1"/>
                </a:solidFill>
                <a:latin typeface="Arial" panose="020B0604020202020204" pitchFamily="34" charset="0"/>
              </a:rPr>
              <a:t>Speechiness</a:t>
            </a:r>
            <a:r>
              <a:rPr lang="en-US" sz="1500" dirty="0">
                <a:solidFill>
                  <a:schemeClr val="tx1"/>
                </a:solidFill>
                <a:latin typeface="Arial" panose="020B0604020202020204" pitchFamily="34" charset="0"/>
              </a:rPr>
              <a:t>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lang="ar-SY" altLang="ar-SY" sz="1500" dirty="0">
              <a:solidFill>
                <a:schemeClr val="tx1"/>
              </a:solidFill>
              <a:latin typeface="Arial" panose="020B0604020202020204" pitchFamily="34" charset="0"/>
            </a:endParaRPr>
          </a:p>
        </p:txBody>
      </p:sp>
      <p:sp>
        <p:nvSpPr>
          <p:cNvPr id="22" name="Rectangle 21">
            <a:extLst>
              <a:ext uri="{FF2B5EF4-FFF2-40B4-BE49-F238E27FC236}">
                <a16:creationId xmlns:a16="http://schemas.microsoft.com/office/drawing/2014/main" id="{823C9F73-71D9-1FAD-E165-21D6E9F29FED}"/>
              </a:ext>
            </a:extLst>
          </p:cNvPr>
          <p:cNvSpPr/>
          <p:nvPr/>
        </p:nvSpPr>
        <p:spPr>
          <a:xfrm>
            <a:off x="0" y="6253492"/>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pic>
        <p:nvPicPr>
          <p:cNvPr id="4" name="Picture 3">
            <a:extLst>
              <a:ext uri="{FF2B5EF4-FFF2-40B4-BE49-F238E27FC236}">
                <a16:creationId xmlns:a16="http://schemas.microsoft.com/office/drawing/2014/main" id="{5918F7B7-930D-4587-7CF4-ED929568B2DF}"/>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0330" y="815057"/>
            <a:ext cx="864042" cy="864042"/>
          </a:xfrm>
          <a:prstGeom prst="rect">
            <a:avLst/>
          </a:prstGeom>
        </p:spPr>
      </p:pic>
    </p:spTree>
    <p:extLst>
      <p:ext uri="{BB962C8B-B14F-4D97-AF65-F5344CB8AC3E}">
        <p14:creationId xmlns:p14="http://schemas.microsoft.com/office/powerpoint/2010/main" val="360509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B22D-AE2D-BD8A-0468-1E867E2465D5}"/>
              </a:ext>
            </a:extLst>
          </p:cNvPr>
          <p:cNvSpPr>
            <a:spLocks noGrp="1"/>
          </p:cNvSpPr>
          <p:nvPr>
            <p:ph type="title"/>
          </p:nvPr>
        </p:nvSpPr>
        <p:spPr/>
        <p:txBody>
          <a:bodyPr/>
          <a:lstStyle/>
          <a:p>
            <a:pPr algn="l" rtl="0"/>
            <a:r>
              <a:rPr lang="en-US" b="1" dirty="0">
                <a:solidFill>
                  <a:schemeClr val="bg1">
                    <a:lumMod val="50000"/>
                  </a:schemeClr>
                </a:solidFill>
                <a:latin typeface="+mn-lt"/>
                <a:ea typeface="+mn-ea"/>
                <a:cs typeface="+mn-cs"/>
              </a:rPr>
              <a:t>Dataset</a:t>
            </a:r>
            <a:r>
              <a:rPr lang="en-US" dirty="0"/>
              <a:t> </a:t>
            </a:r>
            <a:r>
              <a:rPr lang="en-US" dirty="0">
                <a:solidFill>
                  <a:schemeClr val="tx1"/>
                </a:solidFill>
              </a:rPr>
              <a:t>Overview</a:t>
            </a:r>
            <a:r>
              <a:rPr lang="en-US" dirty="0"/>
              <a:t>:</a:t>
            </a:r>
            <a:endParaRPr lang="ar-SY" dirty="0"/>
          </a:p>
        </p:txBody>
      </p:sp>
      <p:sp>
        <p:nvSpPr>
          <p:cNvPr id="8" name="Rectangle 1">
            <a:extLst>
              <a:ext uri="{FF2B5EF4-FFF2-40B4-BE49-F238E27FC236}">
                <a16:creationId xmlns:a16="http://schemas.microsoft.com/office/drawing/2014/main" id="{FF811E6A-D9E5-D27F-14CF-AD1EA88FE75A}"/>
              </a:ext>
            </a:extLst>
          </p:cNvPr>
          <p:cNvSpPr txBox="1">
            <a:spLocks noChangeArrowheads="1"/>
          </p:cNvSpPr>
          <p:nvPr/>
        </p:nvSpPr>
        <p:spPr bwMode="auto">
          <a:xfrm flipH="1">
            <a:off x="1036320" y="2183148"/>
            <a:ext cx="10058400"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1" anchor="ctr" anchorCtr="0" compatLnSpc="1">
            <a:prstTxWarp prst="textNoShape">
              <a:avLst/>
            </a:prstTxWarp>
            <a:spAutoFit/>
          </a:bodyPr>
          <a:lstStyle>
            <a:lvl1pPr marL="91440" indent="-91440" algn="r"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lgn="l" rtl="0" eaLnBrk="0" fontAlgn="base" hangingPunct="0">
              <a:lnSpc>
                <a:spcPct val="100000"/>
              </a:lnSpc>
              <a:spcBef>
                <a:spcPct val="0"/>
              </a:spcBef>
              <a:spcAft>
                <a:spcPct val="0"/>
              </a:spcAft>
              <a:buClrTx/>
              <a:buSzTx/>
              <a:buFontTx/>
              <a:buChar char="•"/>
            </a:pPr>
            <a:r>
              <a:rPr lang="en-US" sz="1500" b="1" dirty="0" err="1">
                <a:solidFill>
                  <a:schemeClr val="tx1"/>
                </a:solidFill>
                <a:latin typeface="Arial" panose="020B0604020202020204" pitchFamily="34" charset="0"/>
              </a:rPr>
              <a:t>acousticness</a:t>
            </a:r>
            <a:r>
              <a:rPr lang="en-US" sz="1500" b="1" dirty="0">
                <a:solidFill>
                  <a:schemeClr val="tx1"/>
                </a:solidFill>
                <a:latin typeface="Arial" panose="020B0604020202020204" pitchFamily="34" charset="0"/>
              </a:rPr>
              <a:t>:</a:t>
            </a:r>
            <a:r>
              <a:rPr lang="en-US" sz="1500" dirty="0">
                <a:solidFill>
                  <a:schemeClr val="tx1"/>
                </a:solidFill>
                <a:latin typeface="Arial" panose="020B0604020202020204" pitchFamily="34" charset="0"/>
              </a:rPr>
              <a:t> A confidence measure from 0.0 to 1.0 of whether the track is acoustic. 1.0 represents high confidence the track is acoustic.</a:t>
            </a:r>
            <a:endParaRPr lang="ar-SY" sz="1500" dirty="0">
              <a:solidFill>
                <a:schemeClr val="tx1"/>
              </a:solidFill>
              <a:latin typeface="Arial" panose="020B0604020202020204" pitchFamily="34" charset="0"/>
            </a:endParaRPr>
          </a:p>
          <a:p>
            <a:pPr marL="0" lvl="0" indent="0" algn="l" rtl="0" eaLnBrk="0" fontAlgn="base" hangingPunct="0">
              <a:lnSpc>
                <a:spcPct val="100000"/>
              </a:lnSpc>
              <a:spcBef>
                <a:spcPct val="0"/>
              </a:spcBef>
              <a:spcAft>
                <a:spcPct val="0"/>
              </a:spcAft>
              <a:buClrTx/>
              <a:buSzTx/>
              <a:buFontTx/>
              <a:buChar char="•"/>
            </a:pPr>
            <a:r>
              <a:rPr lang="en-US" sz="1500" b="1" dirty="0" err="1">
                <a:solidFill>
                  <a:schemeClr val="tx1"/>
                </a:solidFill>
                <a:latin typeface="Arial" panose="020B0604020202020204" pitchFamily="34" charset="0"/>
              </a:rPr>
              <a:t>instrumentalness</a:t>
            </a:r>
            <a:r>
              <a:rPr lang="en-US" sz="1500" b="1" dirty="0">
                <a:solidFill>
                  <a:schemeClr val="tx1"/>
                </a:solidFill>
                <a:latin typeface="Arial" panose="020B0604020202020204" pitchFamily="34" charset="0"/>
              </a:rPr>
              <a:t>:</a:t>
            </a:r>
            <a:r>
              <a:rPr lang="en-US" sz="1500" dirty="0">
                <a:solidFill>
                  <a:schemeClr val="tx1"/>
                </a:solidFill>
                <a:latin typeface="Arial" panose="020B0604020202020204" pitchFamily="34" charset="0"/>
              </a:rPr>
              <a:t> Predicts whether a track contains no vocals. "Ooh" and "aah" sounds are treated as instrumental in this context. Rap or spoken word tracks are clearly "vocal". The closer the </a:t>
            </a:r>
            <a:r>
              <a:rPr lang="en-US" sz="1500" dirty="0" err="1">
                <a:solidFill>
                  <a:schemeClr val="tx1"/>
                </a:solidFill>
                <a:latin typeface="Arial" panose="020B0604020202020204" pitchFamily="34" charset="0"/>
              </a:rPr>
              <a:t>instrumentalness</a:t>
            </a:r>
            <a:r>
              <a:rPr lang="en-US" sz="1500" dirty="0">
                <a:solidFill>
                  <a:schemeClr val="tx1"/>
                </a:solidFill>
                <a:latin typeface="Arial" panose="020B0604020202020204" pitchFamily="34" charset="0"/>
              </a:rPr>
              <a:t> value is to 1.0, the greater likelihood the track contains no vocal content. Values above 0.5 are intended to represent instrumental tracks, but confidence is higher as the value approaches 1.0.</a:t>
            </a:r>
          </a:p>
          <a:p>
            <a:pPr marL="0" lvl="0" indent="0" algn="l" rtl="0" eaLnBrk="0" fontAlgn="base" hangingPunct="0">
              <a:lnSpc>
                <a:spcPct val="100000"/>
              </a:lnSpc>
              <a:spcBef>
                <a:spcPct val="0"/>
              </a:spcBef>
              <a:spcAft>
                <a:spcPct val="0"/>
              </a:spcAft>
              <a:buClrTx/>
              <a:buSzTx/>
              <a:buFontTx/>
              <a:buChar char="•"/>
            </a:pPr>
            <a:r>
              <a:rPr lang="en-US" sz="1500" b="1" dirty="0">
                <a:solidFill>
                  <a:schemeClr val="tx1"/>
                </a:solidFill>
                <a:latin typeface="Arial" panose="020B0604020202020204" pitchFamily="34" charset="0"/>
              </a:rPr>
              <a:t>liveness:</a:t>
            </a:r>
            <a:r>
              <a:rPr lang="en-US" sz="1500" dirty="0">
                <a:solidFill>
                  <a:schemeClr val="tx1"/>
                </a:solidFill>
                <a:latin typeface="Arial" panose="020B0604020202020204" pitchFamily="34" charset="0"/>
              </a:rPr>
              <a:t> Detects the presence of an audience in the recording. Higher liveness values represent an increased probability that the track was performed live. A value above 0.8 provides strong likelihood that the track is live.</a:t>
            </a:r>
          </a:p>
          <a:p>
            <a:pPr marL="0" lvl="0" indent="0" algn="l" rtl="0" eaLnBrk="0" fontAlgn="base" hangingPunct="0">
              <a:lnSpc>
                <a:spcPct val="100000"/>
              </a:lnSpc>
              <a:spcBef>
                <a:spcPct val="0"/>
              </a:spcBef>
              <a:spcAft>
                <a:spcPct val="0"/>
              </a:spcAft>
              <a:buClrTx/>
              <a:buSzTx/>
              <a:buFontTx/>
              <a:buChar char="•"/>
            </a:pPr>
            <a:r>
              <a:rPr lang="en-US" sz="1500" b="1" dirty="0">
                <a:solidFill>
                  <a:schemeClr val="tx1"/>
                </a:solidFill>
                <a:latin typeface="Arial" panose="020B0604020202020204" pitchFamily="34" charset="0"/>
              </a:rPr>
              <a:t>valence:</a:t>
            </a:r>
            <a:r>
              <a:rPr lang="en-US" sz="1500" dirty="0">
                <a:solidFill>
                  <a:schemeClr val="tx1"/>
                </a:solidFill>
                <a:latin typeface="Arial" panose="020B0604020202020204" pitchFamily="34" charset="0"/>
              </a:rPr>
              <a:t> A measure from 0.0 to 1.0 describing the musical positiveness conveyed by a track. Tracks with high valence sound more positive (e.g. happy, cheerful, euphoric), while tracks with low valence sound more negative (e.g. sad, depressed, angry).</a:t>
            </a:r>
          </a:p>
          <a:p>
            <a:pPr marL="0" lvl="0" indent="0" algn="l" rtl="0" eaLnBrk="0" fontAlgn="base" hangingPunct="0">
              <a:lnSpc>
                <a:spcPct val="100000"/>
              </a:lnSpc>
              <a:spcBef>
                <a:spcPct val="0"/>
              </a:spcBef>
              <a:spcAft>
                <a:spcPct val="0"/>
              </a:spcAft>
              <a:buClrTx/>
              <a:buSzTx/>
              <a:buFontTx/>
              <a:buChar char="•"/>
            </a:pPr>
            <a:r>
              <a:rPr lang="en-US" sz="1500" b="1" dirty="0">
                <a:solidFill>
                  <a:schemeClr val="tx1"/>
                </a:solidFill>
                <a:latin typeface="Arial" panose="020B0604020202020204" pitchFamily="34" charset="0"/>
              </a:rPr>
              <a:t>tempo:</a:t>
            </a:r>
            <a:r>
              <a:rPr lang="en-US" sz="1500" dirty="0">
                <a:solidFill>
                  <a:schemeClr val="tx1"/>
                </a:solidFill>
                <a:latin typeface="Arial" panose="020B0604020202020204" pitchFamily="34" charset="0"/>
              </a:rPr>
              <a:t> The overall estimated tempo of a track in beats per minute (BPM). In musical terminology, tempo is the speed or pace of a given piece and derives directly from the average beat duration.</a:t>
            </a:r>
          </a:p>
          <a:p>
            <a:pPr marL="0" lvl="0" indent="0" algn="l" rtl="0" eaLnBrk="0" fontAlgn="base" hangingPunct="0">
              <a:lnSpc>
                <a:spcPct val="100000"/>
              </a:lnSpc>
              <a:spcBef>
                <a:spcPct val="0"/>
              </a:spcBef>
              <a:spcAft>
                <a:spcPct val="0"/>
              </a:spcAft>
              <a:buClrTx/>
              <a:buSzTx/>
              <a:buFontTx/>
              <a:buChar char="•"/>
            </a:pPr>
            <a:r>
              <a:rPr lang="en-US" sz="1500" b="1" dirty="0">
                <a:solidFill>
                  <a:schemeClr val="tx1"/>
                </a:solidFill>
                <a:latin typeface="Arial" panose="020B0604020202020204" pitchFamily="34" charset="0"/>
              </a:rPr>
              <a:t>duration in milliseconds :</a:t>
            </a:r>
            <a:r>
              <a:rPr lang="en-US" sz="1500" dirty="0">
                <a:solidFill>
                  <a:schemeClr val="tx1"/>
                </a:solidFill>
                <a:latin typeface="Arial" panose="020B0604020202020204" pitchFamily="34" charset="0"/>
              </a:rPr>
              <a:t>Time of the song.</a:t>
            </a:r>
            <a:endParaRPr lang="ar-SY" sz="1500" dirty="0">
              <a:solidFill>
                <a:schemeClr val="tx1"/>
              </a:solidFill>
              <a:latin typeface="Arial" panose="020B0604020202020204" pitchFamily="34" charset="0"/>
            </a:endParaRPr>
          </a:p>
          <a:p>
            <a:pPr marL="0" lvl="0" indent="0" algn="l" rtl="0" eaLnBrk="0" fontAlgn="base" hangingPunct="0">
              <a:lnSpc>
                <a:spcPct val="100000"/>
              </a:lnSpc>
              <a:spcBef>
                <a:spcPct val="0"/>
              </a:spcBef>
              <a:spcAft>
                <a:spcPct val="0"/>
              </a:spcAft>
              <a:buClrTx/>
              <a:buSzTx/>
              <a:buFontTx/>
              <a:buChar char="•"/>
            </a:pPr>
            <a:r>
              <a:rPr lang="en-US" sz="1500" b="1" dirty="0" err="1">
                <a:solidFill>
                  <a:schemeClr val="tx1"/>
                </a:solidFill>
                <a:latin typeface="Arial" panose="020B0604020202020204" pitchFamily="34" charset="0"/>
              </a:rPr>
              <a:t>time_signature</a:t>
            </a:r>
            <a:r>
              <a:rPr lang="en-US" sz="1500" b="1" dirty="0">
                <a:solidFill>
                  <a:schemeClr val="tx1"/>
                </a:solidFill>
                <a:latin typeface="Arial" panose="020B0604020202020204" pitchFamily="34" charset="0"/>
              </a:rPr>
              <a:t> :</a:t>
            </a:r>
            <a:r>
              <a:rPr lang="en-US" sz="1500" dirty="0">
                <a:solidFill>
                  <a:schemeClr val="tx1"/>
                </a:solidFill>
                <a:latin typeface="Arial" panose="020B0604020202020204" pitchFamily="34" charset="0"/>
              </a:rPr>
              <a:t> a notational convention used in Western musical notation to specify how many beats (pulses) are contained in each measure (bar), and which note value is equivalent to a beat.</a:t>
            </a:r>
          </a:p>
          <a:p>
            <a:pPr marL="0" lvl="0" indent="0" algn="l" rtl="0" eaLnBrk="0" fontAlgn="base" hangingPunct="0">
              <a:lnSpc>
                <a:spcPct val="100000"/>
              </a:lnSpc>
              <a:spcBef>
                <a:spcPct val="0"/>
              </a:spcBef>
              <a:spcAft>
                <a:spcPct val="0"/>
              </a:spcAft>
              <a:buClrTx/>
              <a:buSzTx/>
              <a:buFontTx/>
              <a:buChar char="•"/>
            </a:pPr>
            <a:r>
              <a:rPr lang="en-US" sz="1500" b="1" dirty="0">
                <a:solidFill>
                  <a:schemeClr val="tx1"/>
                </a:solidFill>
                <a:latin typeface="Arial" panose="020B0604020202020204" pitchFamily="34" charset="0"/>
              </a:rPr>
              <a:t>Class:</a:t>
            </a:r>
            <a:r>
              <a:rPr lang="en-US" sz="1500" dirty="0">
                <a:solidFill>
                  <a:schemeClr val="tx1"/>
                </a:solidFill>
                <a:latin typeface="Arial" panose="020B0604020202020204" pitchFamily="34" charset="0"/>
              </a:rPr>
              <a:t> Genre of the track.</a:t>
            </a:r>
            <a:endParaRPr lang="ar-SY" altLang="ar-SY" sz="1500" dirty="0">
              <a:solidFill>
                <a:schemeClr val="tx1"/>
              </a:solidFill>
              <a:latin typeface="Arial" panose="020B0604020202020204" pitchFamily="34" charset="0"/>
            </a:endParaRPr>
          </a:p>
        </p:txBody>
      </p:sp>
      <p:sp>
        <p:nvSpPr>
          <p:cNvPr id="3" name="Rectangle 2">
            <a:extLst>
              <a:ext uri="{FF2B5EF4-FFF2-40B4-BE49-F238E27FC236}">
                <a16:creationId xmlns:a16="http://schemas.microsoft.com/office/drawing/2014/main" id="{F696D563-AB09-F833-BE79-DD690EECFBA5}"/>
              </a:ext>
            </a:extLst>
          </p:cNvPr>
          <p:cNvSpPr/>
          <p:nvPr/>
        </p:nvSpPr>
        <p:spPr>
          <a:xfrm>
            <a:off x="0" y="6253492"/>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pic>
        <p:nvPicPr>
          <p:cNvPr id="4" name="Picture 3">
            <a:extLst>
              <a:ext uri="{FF2B5EF4-FFF2-40B4-BE49-F238E27FC236}">
                <a16:creationId xmlns:a16="http://schemas.microsoft.com/office/drawing/2014/main" id="{E3A78849-1012-082E-A5FB-AA0351F95EC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0330" y="815057"/>
            <a:ext cx="864042" cy="864042"/>
          </a:xfrm>
          <a:prstGeom prst="rect">
            <a:avLst/>
          </a:prstGeom>
        </p:spPr>
      </p:pic>
    </p:spTree>
    <p:extLst>
      <p:ext uri="{BB962C8B-B14F-4D97-AF65-F5344CB8AC3E}">
        <p14:creationId xmlns:p14="http://schemas.microsoft.com/office/powerpoint/2010/main" val="229354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BAED31-9D29-B1DC-28BE-4622004030DC}"/>
              </a:ext>
            </a:extLst>
          </p:cNvPr>
          <p:cNvSpPr/>
          <p:nvPr/>
        </p:nvSpPr>
        <p:spPr>
          <a:xfrm>
            <a:off x="0" y="6253492"/>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584775"/>
          </a:xfrm>
          <a:prstGeom prst="rect">
            <a:avLst/>
          </a:prstGeom>
          <a:noFill/>
        </p:spPr>
        <p:txBody>
          <a:bodyPr wrap="square" rtlCol="1">
            <a:spAutoFit/>
          </a:bodyPr>
          <a:lstStyle/>
          <a:p>
            <a:pPr algn="l" rtl="0"/>
            <a:r>
              <a:rPr lang="en-US" sz="3200" dirty="0">
                <a:solidFill>
                  <a:schemeClr val="bg1">
                    <a:lumMod val="50000"/>
                  </a:schemeClr>
                </a:solidFill>
              </a:rPr>
              <a:t>Dataset</a:t>
            </a:r>
            <a:r>
              <a:rPr lang="en-US" sz="3200" dirty="0"/>
              <a:t> </a:t>
            </a:r>
            <a:r>
              <a:rPr lang="en-US" sz="3200" b="1" dirty="0"/>
              <a:t>Information:</a:t>
            </a:r>
            <a:endParaRPr lang="ar-SY" sz="3200" dirty="0"/>
          </a:p>
        </p:txBody>
      </p:sp>
      <p:sp>
        <p:nvSpPr>
          <p:cNvPr id="8" name="TextBox 7">
            <a:extLst>
              <a:ext uri="{FF2B5EF4-FFF2-40B4-BE49-F238E27FC236}">
                <a16:creationId xmlns:a16="http://schemas.microsoft.com/office/drawing/2014/main" id="{AF1C932F-FD2A-B5AF-5D0E-91BFBCAFEE5B}"/>
              </a:ext>
            </a:extLst>
          </p:cNvPr>
          <p:cNvSpPr txBox="1"/>
          <p:nvPr/>
        </p:nvSpPr>
        <p:spPr>
          <a:xfrm>
            <a:off x="1033668" y="2637019"/>
            <a:ext cx="4598504" cy="1200329"/>
          </a:xfrm>
          <a:prstGeom prst="rect">
            <a:avLst/>
          </a:prstGeom>
          <a:noFill/>
        </p:spPr>
        <p:txBody>
          <a:bodyPr wrap="square" rtlCol="1">
            <a:spAutoFit/>
          </a:bodyPr>
          <a:lstStyle/>
          <a:p>
            <a:pPr algn="l" rtl="0">
              <a:buFont typeface="Arial" panose="020B0604020202020204" pitchFamily="34" charset="0"/>
              <a:buChar char="•"/>
            </a:pPr>
            <a:r>
              <a:rPr lang="en-US" dirty="0"/>
              <a:t>The dataset consists of 17.995 entries and 18 columns.</a:t>
            </a:r>
          </a:p>
          <a:p>
            <a:pPr algn="l" rtl="0">
              <a:buFont typeface="Arial" panose="020B0604020202020204" pitchFamily="34" charset="0"/>
              <a:buChar char="•"/>
            </a:pPr>
            <a:r>
              <a:rPr lang="en-US" dirty="0"/>
              <a:t>The columns are mostly of type float64, with some being int64 and object.</a:t>
            </a:r>
          </a:p>
        </p:txBody>
      </p:sp>
      <p:pic>
        <p:nvPicPr>
          <p:cNvPr id="10" name="Picture 9">
            <a:extLst>
              <a:ext uri="{FF2B5EF4-FFF2-40B4-BE49-F238E27FC236}">
                <a16:creationId xmlns:a16="http://schemas.microsoft.com/office/drawing/2014/main" id="{2E9F3755-C976-6C5F-BA77-AC03305A1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69" y="171413"/>
            <a:ext cx="609600" cy="609600"/>
          </a:xfrm>
          <a:prstGeom prst="rect">
            <a:avLst/>
          </a:prstGeom>
        </p:spPr>
      </p:pic>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22" name="Picture 21">
            <a:extLst>
              <a:ext uri="{FF2B5EF4-FFF2-40B4-BE49-F238E27FC236}">
                <a16:creationId xmlns:a16="http://schemas.microsoft.com/office/drawing/2014/main" id="{224918DF-FAF9-1A7A-17D3-3931F2623A2D}"/>
              </a:ext>
            </a:extLst>
          </p:cNvPr>
          <p:cNvPicPr>
            <a:picLocks noChangeAspect="1"/>
          </p:cNvPicPr>
          <p:nvPr/>
        </p:nvPicPr>
        <p:blipFill>
          <a:blip r:embed="rId4"/>
          <a:stretch>
            <a:fillRect/>
          </a:stretch>
        </p:blipFill>
        <p:spPr>
          <a:xfrm>
            <a:off x="6559829" y="976370"/>
            <a:ext cx="4598503" cy="5158660"/>
          </a:xfrm>
          <a:prstGeom prst="rect">
            <a:avLst/>
          </a:prstGeom>
          <a:ln>
            <a:solidFill>
              <a:schemeClr val="tx1"/>
            </a:solidFill>
          </a:ln>
        </p:spPr>
      </p:pic>
    </p:spTree>
    <p:extLst>
      <p:ext uri="{BB962C8B-B14F-4D97-AF65-F5344CB8AC3E}">
        <p14:creationId xmlns:p14="http://schemas.microsoft.com/office/powerpoint/2010/main" val="10328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sp>
        <p:nvSpPr>
          <p:cNvPr id="3" name="Rectangle 2">
            <a:extLst>
              <a:ext uri="{FF2B5EF4-FFF2-40B4-BE49-F238E27FC236}">
                <a16:creationId xmlns:a16="http://schemas.microsoft.com/office/drawing/2014/main" id="{20BAED31-9D29-B1DC-28BE-4622004030DC}"/>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584775"/>
          </a:xfrm>
          <a:prstGeom prst="rect">
            <a:avLst/>
          </a:prstGeom>
          <a:noFill/>
        </p:spPr>
        <p:txBody>
          <a:bodyPr wrap="square" rtlCol="1">
            <a:spAutoFit/>
          </a:bodyPr>
          <a:lstStyle/>
          <a:p>
            <a:pPr algn="l" rtl="0"/>
            <a:r>
              <a:rPr lang="en-US" sz="3200" dirty="0">
                <a:solidFill>
                  <a:schemeClr val="bg1">
                    <a:lumMod val="50000"/>
                  </a:schemeClr>
                </a:solidFill>
              </a:rPr>
              <a:t>Dataset</a:t>
            </a:r>
            <a:r>
              <a:rPr lang="en-US" sz="3200" dirty="0"/>
              <a:t> </a:t>
            </a:r>
            <a:r>
              <a:rPr lang="en-US" sz="3200" b="1" dirty="0"/>
              <a:t>Information:</a:t>
            </a:r>
            <a:endParaRPr lang="ar-SY" sz="3200" dirty="0"/>
          </a:p>
        </p:txBody>
      </p:sp>
      <p:sp>
        <p:nvSpPr>
          <p:cNvPr id="8" name="TextBox 7">
            <a:extLst>
              <a:ext uri="{FF2B5EF4-FFF2-40B4-BE49-F238E27FC236}">
                <a16:creationId xmlns:a16="http://schemas.microsoft.com/office/drawing/2014/main" id="{AF1C932F-FD2A-B5AF-5D0E-91BFBCAFEE5B}"/>
              </a:ext>
            </a:extLst>
          </p:cNvPr>
          <p:cNvSpPr txBox="1"/>
          <p:nvPr/>
        </p:nvSpPr>
        <p:spPr>
          <a:xfrm>
            <a:off x="1033669" y="1891592"/>
            <a:ext cx="5539409" cy="3693319"/>
          </a:xfrm>
          <a:prstGeom prst="rect">
            <a:avLst/>
          </a:prstGeom>
          <a:noFill/>
        </p:spPr>
        <p:txBody>
          <a:bodyPr wrap="square" rtlCol="1">
            <a:spAutoFit/>
          </a:bodyPr>
          <a:lstStyle/>
          <a:p>
            <a:pPr algn="l" rtl="0">
              <a:buFont typeface="+mj-lt"/>
              <a:buAutoNum type="arabicPeriod"/>
            </a:pPr>
            <a:r>
              <a:rPr lang="en-US" dirty="0"/>
              <a:t>Artist Diversity: There is a significant diversity in the artists represented, with 9149 unique artists.</a:t>
            </a:r>
          </a:p>
          <a:p>
            <a:pPr algn="l" rtl="0">
              <a:buFont typeface="+mj-lt"/>
              <a:buAutoNum type="arabicPeriod"/>
            </a:pPr>
            <a:endParaRPr lang="en-US" dirty="0"/>
          </a:p>
          <a:p>
            <a:pPr algn="l" rtl="0">
              <a:buFont typeface="+mj-lt"/>
              <a:buAutoNum type="arabicPeriod"/>
            </a:pPr>
            <a:r>
              <a:rPr lang="en-US" dirty="0"/>
              <a:t>Popularity: Backstreet Boys are the most frequent artist in this dataset, it appears 69 times indicating their high popularity.</a:t>
            </a:r>
          </a:p>
          <a:p>
            <a:pPr algn="l" rtl="0">
              <a:buFont typeface="+mj-lt"/>
              <a:buAutoNum type="arabicPeriod"/>
            </a:pPr>
            <a:endParaRPr lang="en-US" dirty="0"/>
          </a:p>
          <a:p>
            <a:pPr algn="l" rtl="0">
              <a:buFont typeface="+mj-lt"/>
              <a:buAutoNum type="arabicPeriod"/>
            </a:pPr>
            <a:r>
              <a:rPr lang="en-US" dirty="0"/>
              <a:t>Track Diversity: The dataset contains a wide variety of tracks, with 15129 unique track names.</a:t>
            </a:r>
          </a:p>
          <a:p>
            <a:pPr algn="l" rtl="0">
              <a:buFont typeface="+mj-lt"/>
              <a:buAutoNum type="arabicPeriod"/>
            </a:pPr>
            <a:endParaRPr lang="en-US" dirty="0"/>
          </a:p>
          <a:p>
            <a:pPr algn="l" rtl="0">
              <a:buFont typeface="+mj-lt"/>
              <a:buAutoNum type="arabicPeriod"/>
            </a:pPr>
            <a:r>
              <a:rPr lang="en-US" dirty="0"/>
              <a:t>Most Common Track: The track "Dreams" is the most common, but it only appears 9 times, suggesting a high variety of tracks overall.</a:t>
            </a:r>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sp>
        <p:nvSpPr>
          <p:cNvPr id="19" name="TextBox 18">
            <a:extLst>
              <a:ext uri="{FF2B5EF4-FFF2-40B4-BE49-F238E27FC236}">
                <a16:creationId xmlns:a16="http://schemas.microsoft.com/office/drawing/2014/main" id="{34D1E449-C916-14A0-F7CE-A89E7565A0ED}"/>
              </a:ext>
            </a:extLst>
          </p:cNvPr>
          <p:cNvSpPr txBox="1"/>
          <p:nvPr/>
        </p:nvSpPr>
        <p:spPr>
          <a:xfrm>
            <a:off x="1033669" y="896543"/>
            <a:ext cx="6102626" cy="400110"/>
          </a:xfrm>
          <a:prstGeom prst="rect">
            <a:avLst/>
          </a:prstGeom>
          <a:noFill/>
        </p:spPr>
        <p:txBody>
          <a:bodyPr wrap="square">
            <a:spAutoFit/>
          </a:bodyPr>
          <a:lstStyle/>
          <a:p>
            <a:pPr algn="l" rtl="0"/>
            <a:r>
              <a:rPr lang="en-US" sz="2000" dirty="0">
                <a:solidFill>
                  <a:schemeClr val="bg1">
                    <a:lumMod val="50000"/>
                  </a:schemeClr>
                </a:solidFill>
              </a:rPr>
              <a:t>more information about </a:t>
            </a:r>
            <a:r>
              <a:rPr lang="en-US" sz="2000" b="1" dirty="0">
                <a:solidFill>
                  <a:schemeClr val="bg1">
                    <a:lumMod val="50000"/>
                  </a:schemeClr>
                </a:solidFill>
              </a:rPr>
              <a:t>String features</a:t>
            </a:r>
          </a:p>
        </p:txBody>
      </p:sp>
      <p:pic>
        <p:nvPicPr>
          <p:cNvPr id="22" name="Picture 21">
            <a:extLst>
              <a:ext uri="{FF2B5EF4-FFF2-40B4-BE49-F238E27FC236}">
                <a16:creationId xmlns:a16="http://schemas.microsoft.com/office/drawing/2014/main" id="{93D8FEC8-DDE0-4BD5-17E7-09B5FF005ED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8672285" y="5106274"/>
            <a:ext cx="371859" cy="371859"/>
          </a:xfrm>
          <a:prstGeom prst="rect">
            <a:avLst/>
          </a:prstGeom>
        </p:spPr>
      </p:pic>
      <p:pic>
        <p:nvPicPr>
          <p:cNvPr id="23" name="Picture 22">
            <a:extLst>
              <a:ext uri="{FF2B5EF4-FFF2-40B4-BE49-F238E27FC236}">
                <a16:creationId xmlns:a16="http://schemas.microsoft.com/office/drawing/2014/main" id="{FC9AAB2F-7D48-3C4D-D4BB-9DE8E2440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69" y="171413"/>
            <a:ext cx="609600" cy="609600"/>
          </a:xfrm>
          <a:prstGeom prst="rect">
            <a:avLst/>
          </a:prstGeom>
        </p:spPr>
      </p:pic>
      <p:pic>
        <p:nvPicPr>
          <p:cNvPr id="25" name="Picture 24">
            <a:extLst>
              <a:ext uri="{FF2B5EF4-FFF2-40B4-BE49-F238E27FC236}">
                <a16:creationId xmlns:a16="http://schemas.microsoft.com/office/drawing/2014/main" id="{2EB7FFAD-F00A-52F6-74F1-BC818D3C205C}"/>
              </a:ext>
            </a:extLst>
          </p:cNvPr>
          <p:cNvPicPr>
            <a:picLocks noChangeAspect="1"/>
          </p:cNvPicPr>
          <p:nvPr/>
        </p:nvPicPr>
        <p:blipFill>
          <a:blip r:embed="rId4"/>
          <a:stretch>
            <a:fillRect/>
          </a:stretch>
        </p:blipFill>
        <p:spPr>
          <a:xfrm>
            <a:off x="7136295" y="2348015"/>
            <a:ext cx="3589683" cy="2161969"/>
          </a:xfrm>
          <a:prstGeom prst="rect">
            <a:avLst/>
          </a:prstGeom>
        </p:spPr>
      </p:pic>
    </p:spTree>
    <p:extLst>
      <p:ext uri="{BB962C8B-B14F-4D97-AF65-F5344CB8AC3E}">
        <p14:creationId xmlns:p14="http://schemas.microsoft.com/office/powerpoint/2010/main" val="414878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BAED31-9D29-B1DC-28BE-4622004030DC}"/>
              </a:ext>
            </a:extLst>
          </p:cNvPr>
          <p:cNvSpPr/>
          <p:nvPr/>
        </p:nvSpPr>
        <p:spPr>
          <a:xfrm>
            <a:off x="0" y="6253492"/>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sp>
        <p:nvSpPr>
          <p:cNvPr id="5" name="TextBox 4">
            <a:extLst>
              <a:ext uri="{FF2B5EF4-FFF2-40B4-BE49-F238E27FC236}">
                <a16:creationId xmlns:a16="http://schemas.microsoft.com/office/drawing/2014/main" id="{FA6FBFAB-AA0D-0256-0E27-3DB40F8A860E}"/>
              </a:ext>
            </a:extLst>
          </p:cNvPr>
          <p:cNvSpPr txBox="1"/>
          <p:nvPr/>
        </p:nvSpPr>
        <p:spPr>
          <a:xfrm>
            <a:off x="1045399" y="186990"/>
            <a:ext cx="4062517" cy="584775"/>
          </a:xfrm>
          <a:prstGeom prst="rect">
            <a:avLst/>
          </a:prstGeom>
          <a:noFill/>
        </p:spPr>
        <p:txBody>
          <a:bodyPr wrap="square" rtlCol="1">
            <a:spAutoFit/>
          </a:bodyPr>
          <a:lstStyle/>
          <a:p>
            <a:pPr algn="l" rtl="0"/>
            <a:r>
              <a:rPr lang="en-US" sz="3200" dirty="0">
                <a:solidFill>
                  <a:schemeClr val="bg1">
                    <a:lumMod val="50000"/>
                  </a:schemeClr>
                </a:solidFill>
              </a:rPr>
              <a:t>Dataset</a:t>
            </a:r>
            <a:r>
              <a:rPr lang="en-US" sz="3200" dirty="0"/>
              <a:t> </a:t>
            </a:r>
            <a:r>
              <a:rPr lang="en-US" sz="3200" b="1" dirty="0"/>
              <a:t>Description:</a:t>
            </a:r>
            <a:endParaRPr lang="ar-SY" sz="3200" dirty="0"/>
          </a:p>
        </p:txBody>
      </p:sp>
      <p:pic>
        <p:nvPicPr>
          <p:cNvPr id="12" name="Picture 11">
            <a:extLst>
              <a:ext uri="{FF2B5EF4-FFF2-40B4-BE49-F238E27FC236}">
                <a16:creationId xmlns:a16="http://schemas.microsoft.com/office/drawing/2014/main" id="{12FF35AC-B6BF-112A-B65C-92034AA3E0B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326293">
            <a:off x="5207031" y="5813447"/>
            <a:ext cx="546211" cy="546211"/>
          </a:xfrm>
          <a:prstGeom prst="rect">
            <a:avLst/>
          </a:prstGeom>
        </p:spPr>
      </p:pic>
      <p:pic>
        <p:nvPicPr>
          <p:cNvPr id="13" name="Picture 12">
            <a:extLst>
              <a:ext uri="{FF2B5EF4-FFF2-40B4-BE49-F238E27FC236}">
                <a16:creationId xmlns:a16="http://schemas.microsoft.com/office/drawing/2014/main" id="{DC23B13A-0C24-ED47-6780-853882FD7B9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2630613" y="5018067"/>
            <a:ext cx="382076" cy="382076"/>
          </a:xfrm>
          <a:prstGeom prst="rect">
            <a:avLst/>
          </a:prstGeom>
        </p:spPr>
      </p:pic>
      <p:pic>
        <p:nvPicPr>
          <p:cNvPr id="14" name="Picture 13">
            <a:extLst>
              <a:ext uri="{FF2B5EF4-FFF2-40B4-BE49-F238E27FC236}">
                <a16:creationId xmlns:a16="http://schemas.microsoft.com/office/drawing/2014/main" id="{25292B6E-C9B8-C08D-8FBF-4DC58E578D8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12562" y="5377165"/>
            <a:ext cx="835465" cy="835465"/>
          </a:xfrm>
          <a:prstGeom prst="rect">
            <a:avLst/>
          </a:prstGeom>
        </p:spPr>
      </p:pic>
      <p:pic>
        <p:nvPicPr>
          <p:cNvPr id="15" name="Picture 14">
            <a:extLst>
              <a:ext uri="{FF2B5EF4-FFF2-40B4-BE49-F238E27FC236}">
                <a16:creationId xmlns:a16="http://schemas.microsoft.com/office/drawing/2014/main" id="{18FF9261-1949-AEF7-51FB-065E465EE80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3456698" y="1000459"/>
            <a:ext cx="521087" cy="521087"/>
          </a:xfrm>
          <a:prstGeom prst="rect">
            <a:avLst/>
          </a:prstGeom>
        </p:spPr>
      </p:pic>
      <p:pic>
        <p:nvPicPr>
          <p:cNvPr id="16" name="Picture 15">
            <a:extLst>
              <a:ext uri="{FF2B5EF4-FFF2-40B4-BE49-F238E27FC236}">
                <a16:creationId xmlns:a16="http://schemas.microsoft.com/office/drawing/2014/main" id="{90043C4D-0589-111A-2564-7CA694A4C84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18418954">
            <a:off x="697038" y="1363923"/>
            <a:ext cx="371859" cy="371859"/>
          </a:xfrm>
          <a:prstGeom prst="rect">
            <a:avLst/>
          </a:prstGeom>
        </p:spPr>
      </p:pic>
      <p:pic>
        <p:nvPicPr>
          <p:cNvPr id="17" name="Picture 16">
            <a:extLst>
              <a:ext uri="{FF2B5EF4-FFF2-40B4-BE49-F238E27FC236}">
                <a16:creationId xmlns:a16="http://schemas.microsoft.com/office/drawing/2014/main" id="{8A6E8AA3-8DCE-8A89-5E2B-ADA5E2AF9EF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334644">
            <a:off x="11460264" y="3364171"/>
            <a:ext cx="361736" cy="361736"/>
          </a:xfrm>
          <a:prstGeom prst="rect">
            <a:avLst/>
          </a:prstGeom>
        </p:spPr>
      </p:pic>
      <p:pic>
        <p:nvPicPr>
          <p:cNvPr id="18" name="Picture 17">
            <a:extLst>
              <a:ext uri="{FF2B5EF4-FFF2-40B4-BE49-F238E27FC236}">
                <a16:creationId xmlns:a16="http://schemas.microsoft.com/office/drawing/2014/main" id="{FC8BF985-E9A8-2592-6A29-D353D4CC876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rot="20057180">
            <a:off x="8527256" y="339011"/>
            <a:ext cx="283495" cy="283495"/>
          </a:xfrm>
          <a:prstGeom prst="rect">
            <a:avLst/>
          </a:prstGeom>
        </p:spPr>
      </p:pic>
      <p:pic>
        <p:nvPicPr>
          <p:cNvPr id="4" name="Picture 3">
            <a:extLst>
              <a:ext uri="{FF2B5EF4-FFF2-40B4-BE49-F238E27FC236}">
                <a16:creationId xmlns:a16="http://schemas.microsoft.com/office/drawing/2014/main" id="{E4E8F5B5-B5B3-0491-83A4-B56461575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742" y="174577"/>
            <a:ext cx="609600" cy="609600"/>
          </a:xfrm>
          <a:prstGeom prst="rect">
            <a:avLst/>
          </a:prstGeom>
        </p:spPr>
      </p:pic>
      <p:pic>
        <p:nvPicPr>
          <p:cNvPr id="7" name="Picture 6">
            <a:extLst>
              <a:ext uri="{FF2B5EF4-FFF2-40B4-BE49-F238E27FC236}">
                <a16:creationId xmlns:a16="http://schemas.microsoft.com/office/drawing/2014/main" id="{22B2CAA4-CEBC-4091-770C-5E3B86981EA5}"/>
              </a:ext>
            </a:extLst>
          </p:cNvPr>
          <p:cNvPicPr>
            <a:picLocks noChangeAspect="1"/>
          </p:cNvPicPr>
          <p:nvPr/>
        </p:nvPicPr>
        <p:blipFill rotWithShape="1">
          <a:blip r:embed="rId4"/>
          <a:srcRect r="30448" b="28466"/>
          <a:stretch/>
        </p:blipFill>
        <p:spPr>
          <a:xfrm>
            <a:off x="522699" y="984653"/>
            <a:ext cx="11146601" cy="5784451"/>
          </a:xfrm>
          <a:prstGeom prst="rect">
            <a:avLst/>
          </a:prstGeom>
        </p:spPr>
      </p:pic>
    </p:spTree>
    <p:extLst>
      <p:ext uri="{BB962C8B-B14F-4D97-AF65-F5344CB8AC3E}">
        <p14:creationId xmlns:p14="http://schemas.microsoft.com/office/powerpoint/2010/main" val="281350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961440-6424-30EF-C731-86FF8DDF8973}"/>
              </a:ext>
            </a:extLst>
          </p:cNvPr>
          <p:cNvSpPr/>
          <p:nvPr/>
        </p:nvSpPr>
        <p:spPr>
          <a:xfrm>
            <a:off x="0" y="6240240"/>
            <a:ext cx="12192000" cy="60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Y"/>
          </a:p>
        </p:txBody>
      </p:sp>
      <p:pic>
        <p:nvPicPr>
          <p:cNvPr id="7" name="Picture 6">
            <a:extLst>
              <a:ext uri="{FF2B5EF4-FFF2-40B4-BE49-F238E27FC236}">
                <a16:creationId xmlns:a16="http://schemas.microsoft.com/office/drawing/2014/main" id="{2168EE6D-B3C4-A707-E48F-31B0353EA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350" y="0"/>
            <a:ext cx="4571650" cy="6858000"/>
          </a:xfrm>
          <a:prstGeom prst="rect">
            <a:avLst/>
          </a:prstGeom>
        </p:spPr>
      </p:pic>
      <p:sp>
        <p:nvSpPr>
          <p:cNvPr id="9" name="TextBox 8">
            <a:extLst>
              <a:ext uri="{FF2B5EF4-FFF2-40B4-BE49-F238E27FC236}">
                <a16:creationId xmlns:a16="http://schemas.microsoft.com/office/drawing/2014/main" id="{F0C6A890-A22D-BCCC-FD1C-ABE2FC88D1FB}"/>
              </a:ext>
            </a:extLst>
          </p:cNvPr>
          <p:cNvSpPr txBox="1"/>
          <p:nvPr/>
        </p:nvSpPr>
        <p:spPr>
          <a:xfrm>
            <a:off x="940555" y="674400"/>
            <a:ext cx="6122504" cy="5509200"/>
          </a:xfrm>
          <a:prstGeom prst="rect">
            <a:avLst/>
          </a:prstGeom>
          <a:noFill/>
        </p:spPr>
        <p:txBody>
          <a:bodyPr wrap="square" rtlCol="1">
            <a:spAutoFit/>
          </a:bodyPr>
          <a:lstStyle/>
          <a:p>
            <a:pPr algn="l" rtl="0"/>
            <a:r>
              <a:rPr lang="en-US" sz="8800" b="1" dirty="0"/>
              <a:t>Explore and Visualize Data to Gain Insights </a:t>
            </a:r>
            <a:endParaRPr lang="ar-SY" sz="8800" b="1" dirty="0"/>
          </a:p>
        </p:txBody>
      </p:sp>
    </p:spTree>
    <p:extLst>
      <p:ext uri="{BB962C8B-B14F-4D97-AF65-F5344CB8AC3E}">
        <p14:creationId xmlns:p14="http://schemas.microsoft.com/office/powerpoint/2010/main" val="333035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605_TF56160789" id="{DC79D331-26E6-4BC1-B1E0-28509D385C17}" vid="{771879BB-FB69-45AF-AF38-720171F5D0C1}"/>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 dockstate="right" visibility="0" width="350" row="4">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8F79B17A-3ADE-4DF0-B232-AE0F868DA55F}">
  <we:reference id="wa104379997" version="3.0.0.0" store="en-US" storeType="OMEX"/>
  <we:alternateReferences>
    <we:reference id="wa104379997" version="3.0.0.0" store="wa10437999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9098244-A299-43EA-BD3D-FE788C293FE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47E636C6-300A-45E9-95DF-8991D95600F1}">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{FBEF7386-0E79-41CC-B6D7-2BB75F2E71C8}tf56160789_win32</Template>
  <TotalTime>4644</TotalTime>
  <Words>2111</Words>
  <Application>Microsoft Office PowerPoint</Application>
  <PresentationFormat>Widescreen</PresentationFormat>
  <Paragraphs>173</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Aptos</vt:lpstr>
      <vt:lpstr>Arial</vt:lpstr>
      <vt:lpstr>Calibri</vt:lpstr>
      <vt:lpstr>Courier New</vt:lpstr>
      <vt:lpstr>Tahoma</vt:lpstr>
      <vt:lpstr>1_RetrospectVTI</vt:lpstr>
      <vt:lpstr>Music Genre Classification</vt:lpstr>
      <vt:lpstr>Table of Content</vt:lpstr>
      <vt:lpstr>PowerPoint Presentation</vt:lpstr>
      <vt:lpstr>Dataset Overview:</vt:lpstr>
      <vt:lpstr>Dataset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Training:</vt:lpstr>
      <vt:lpstr>Final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Windows.10</dc:creator>
  <cp:lastModifiedBy>Windows.10</cp:lastModifiedBy>
  <cp:revision>24</cp:revision>
  <dcterms:created xsi:type="dcterms:W3CDTF">2024-08-15T01:22:18Z</dcterms:created>
  <dcterms:modified xsi:type="dcterms:W3CDTF">2024-08-21T09:33:23Z</dcterms:modified>
</cp:coreProperties>
</file>